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theme/themeOverride1.xml" ContentType="application/vnd.openxmlformats-officedocument.themeOverride+xml"/>
  <Override PartName="/ppt/charts/chart14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7" r:id="rId1"/>
  </p:sldMasterIdLst>
  <p:notesMasterIdLst>
    <p:notesMasterId r:id="rId28"/>
  </p:notesMasterIdLst>
  <p:sldIdLst>
    <p:sldId id="256" r:id="rId2"/>
    <p:sldId id="258" r:id="rId3"/>
    <p:sldId id="297" r:id="rId4"/>
    <p:sldId id="259" r:id="rId5"/>
    <p:sldId id="261" r:id="rId6"/>
    <p:sldId id="296" r:id="rId7"/>
    <p:sldId id="262" r:id="rId8"/>
    <p:sldId id="264" r:id="rId9"/>
    <p:sldId id="266" r:id="rId10"/>
    <p:sldId id="269" r:id="rId11"/>
    <p:sldId id="271" r:id="rId12"/>
    <p:sldId id="275" r:id="rId13"/>
    <p:sldId id="272" r:id="rId14"/>
    <p:sldId id="273" r:id="rId15"/>
    <p:sldId id="274" r:id="rId16"/>
    <p:sldId id="277" r:id="rId17"/>
    <p:sldId id="279" r:id="rId18"/>
    <p:sldId id="298" r:id="rId19"/>
    <p:sldId id="281" r:id="rId20"/>
    <p:sldId id="285" r:id="rId21"/>
    <p:sldId id="300" r:id="rId22"/>
    <p:sldId id="301" r:id="rId23"/>
    <p:sldId id="302" r:id="rId24"/>
    <p:sldId id="289" r:id="rId25"/>
    <p:sldId id="299" r:id="rId26"/>
    <p:sldId id="294" r:id="rId27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188B2F1-FF29-4193-8593-79C8F1264C6B}">
          <p14:sldIdLst>
            <p14:sldId id="256"/>
            <p14:sldId id="258"/>
            <p14:sldId id="297"/>
            <p14:sldId id="259"/>
            <p14:sldId id="261"/>
            <p14:sldId id="296"/>
            <p14:sldId id="262"/>
          </p14:sldIdLst>
        </p14:section>
        <p14:section name="Раздел без заголовка" id="{F01B1156-43F2-48A6-903D-FBB6D532A9B7}">
          <p14:sldIdLst>
            <p14:sldId id="264"/>
            <p14:sldId id="266"/>
            <p14:sldId id="269"/>
            <p14:sldId id="271"/>
            <p14:sldId id="275"/>
            <p14:sldId id="272"/>
            <p14:sldId id="273"/>
            <p14:sldId id="274"/>
            <p14:sldId id="277"/>
            <p14:sldId id="279"/>
            <p14:sldId id="298"/>
            <p14:sldId id="281"/>
            <p14:sldId id="285"/>
            <p14:sldId id="300"/>
            <p14:sldId id="301"/>
            <p14:sldId id="302"/>
            <p14:sldId id="289"/>
            <p14:sldId id="299"/>
            <p14:sldId id="29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les" initials="P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CC3300"/>
    <a:srgbClr val="FF9933"/>
    <a:srgbClr val="660066"/>
    <a:srgbClr val="CC6600"/>
    <a:srgbClr val="FFFF00"/>
    <a:srgbClr val="9966FF"/>
    <a:srgbClr val="CC0099"/>
    <a:srgbClr val="FF33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81" autoAdjust="0"/>
    <p:restoredTop sz="94630" autoAdjust="0"/>
  </p:normalViewPr>
  <p:slideViewPr>
    <p:cSldViewPr>
      <p:cViewPr varScale="1">
        <p:scale>
          <a:sx n="117" d="100"/>
          <a:sy n="117" d="100"/>
        </p:scale>
        <p:origin x="-7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3.xlsx"/><Relationship Id="rId1" Type="http://schemas.openxmlformats.org/officeDocument/2006/relationships/themeOverride" Target="../theme/themeOverride1.xm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Excel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D55-4F06-A906-B1D60FF6B9B9}"/>
              </c:ext>
            </c:extLst>
          </c:dPt>
          <c:dLbls>
            <c:dLbl>
              <c:idx val="0"/>
              <c:layout>
                <c:manualLayout>
                  <c:x val="-2.244700083829070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D55-4F06-A906-B1D60FF6B9B9}"/>
                </c:ext>
              </c:extLst>
            </c:dLbl>
            <c:dLbl>
              <c:idx val="1"/>
              <c:layout>
                <c:manualLayout>
                  <c:x val="-3.6877215662906145E-2"/>
                  <c:y val="4.3488318649525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80C-49A1-97DF-7345866D40BB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171026.5</c:v>
                </c:pt>
                <c:pt idx="1">
                  <c:v>231736.1</c:v>
                </c:pt>
                <c:pt idx="2">
                  <c:v>232186</c:v>
                </c:pt>
                <c:pt idx="3">
                  <c:v>237902.8</c:v>
                </c:pt>
                <c:pt idx="4">
                  <c:v>243183.8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D55-4F06-A906-B1D60FF6B9B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2910787690256637E-2"/>
                  <c:y val="-6.5232477974289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80C-49A1-97DF-7345866D40BB}"/>
                </c:ext>
              </c:extLst>
            </c:dLbl>
            <c:dLbl>
              <c:idx val="1"/>
              <c:layout>
                <c:manualLayout>
                  <c:x val="-4.0083930068376239E-2"/>
                  <c:y val="-1.4496106216508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80C-49A1-97DF-7345866D40BB}"/>
                </c:ext>
              </c:extLst>
            </c:dLbl>
            <c:dLbl>
              <c:idx val="2"/>
              <c:layout>
                <c:manualLayout>
                  <c:x val="-5.4514144892991688E-2"/>
                  <c:y val="-5.3152389460531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80C-49A1-97DF-7345866D40BB}"/>
                </c:ext>
              </c:extLst>
            </c:dLbl>
            <c:dLbl>
              <c:idx val="3"/>
              <c:layout>
                <c:manualLayout>
                  <c:x val="-4.168728727111129E-2"/>
                  <c:y val="-4.8320354055028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80C-49A1-97DF-7345866D40BB}"/>
                </c:ext>
              </c:extLst>
            </c:dLbl>
            <c:dLbl>
              <c:idx val="4"/>
              <c:layout>
                <c:manualLayout>
                  <c:x val="-2.8860429649230895E-2"/>
                  <c:y val="-2.8992212433017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80C-49A1-97DF-7345866D40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31594.400000000001</c:v>
                </c:pt>
                <c:pt idx="1">
                  <c:v>52693.4</c:v>
                </c:pt>
                <c:pt idx="2">
                  <c:v>37141.4</c:v>
                </c:pt>
                <c:pt idx="3">
                  <c:v>19393.5</c:v>
                </c:pt>
                <c:pt idx="4">
                  <c:v>19415.400000000001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D55-4F06-A906-B1D60FF6B9B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852435.1</c:v>
                </c:pt>
                <c:pt idx="1">
                  <c:v>327023.59999999998</c:v>
                </c:pt>
                <c:pt idx="2">
                  <c:v>693104.4</c:v>
                </c:pt>
                <c:pt idx="3">
                  <c:v>549176.4</c:v>
                </c:pt>
                <c:pt idx="4">
                  <c:v>483800.4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D55-4F06-A906-B1D60FF6B9B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4"/>
        <c:shape val="cylinder"/>
        <c:axId val="167991936"/>
        <c:axId val="168345984"/>
        <c:axId val="0"/>
      </c:bar3DChart>
      <c:catAx>
        <c:axId val="167991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68345984"/>
        <c:crosses val="autoZero"/>
        <c:auto val="0"/>
        <c:lblAlgn val="ctr"/>
        <c:lblOffset val="100"/>
        <c:noMultiLvlLbl val="0"/>
      </c:catAx>
      <c:valAx>
        <c:axId val="16834598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67991936"/>
        <c:crosses val="autoZero"/>
        <c:crossBetween val="between"/>
      </c:valAx>
    </c:plotArea>
    <c:legend>
      <c:legendPos val="t"/>
      <c:layout/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  Основное мероприятие "Ликвидация несанкционированных свалок на территории района"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convex"/>
              <a:bevelB w="114300" prst="artDeco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convex"/>
                <a:bevelB w="114300" prst="artDeco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31B-4396-BCB8-CE0D4B3360BE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convex"/>
                <a:bevelB w="114300" prst="artDeco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31B-4396-BCB8-CE0D4B3360BE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convex"/>
                <a:bevelB w="114300" prst="artDeco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31B-4396-BCB8-CE0D4B3360BE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31B-4396-BCB8-CE0D4B3360B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 Основное мероприятие "Экологическое образование и воспитание"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  <a:bevelB w="114300" prst="artDeco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90</c:v>
                </c:pt>
                <c:pt idx="1">
                  <c:v>90</c:v>
                </c:pt>
                <c:pt idx="2">
                  <c:v>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31B-4396-BCB8-CE0D4B3360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81233152"/>
        <c:axId val="181234688"/>
        <c:axId val="0"/>
      </c:bar3DChart>
      <c:catAx>
        <c:axId val="181233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1234688"/>
        <c:crosses val="autoZero"/>
        <c:auto val="1"/>
        <c:lblAlgn val="ctr"/>
        <c:lblOffset val="100"/>
        <c:noMultiLvlLbl val="0"/>
      </c:catAx>
      <c:valAx>
        <c:axId val="181234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12331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635661542498903"/>
          <c:y val="3.0737585074806076E-2"/>
          <c:w val="0.32685225428836351"/>
          <c:h val="0.70087908636764062"/>
        </c:manualLayout>
      </c:layout>
      <c:overlay val="0"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   Основное  мероприятие "Участие в областных спортивных соренованиях"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95000"/>
                  </a:schemeClr>
                </a:gs>
                <a:gs pos="100000">
                  <a:schemeClr val="accent1">
                    <a:shade val="82000"/>
                    <a:satMod val="125000"/>
                    <a:lumMod val="74000"/>
                  </a:schemeClr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r"/>
            </a:scene3d>
            <a:sp3d prstMaterial="plastic">
              <a:bevelT w="50800"/>
              <a:contourClr>
                <a:scrgbClr r="0" g="0" b="0">
                  <a:shade val="30000"/>
                  <a:satMod val="120000"/>
                </a:scrgb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300</c:v>
                </c:pt>
                <c:pt idx="1">
                  <c:v>400</c:v>
                </c:pt>
                <c:pt idx="2">
                  <c:v>400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76D-43E8-8CD6-57169475938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   Основное мероприятие "Проведение районных и областных спортивных соревнований"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95000"/>
                  </a:schemeClr>
                </a:gs>
                <a:gs pos="100000">
                  <a:schemeClr val="accent2">
                    <a:shade val="82000"/>
                    <a:satMod val="125000"/>
                    <a:lumMod val="74000"/>
                  </a:schemeClr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r"/>
            </a:scene3d>
            <a:sp3d prstMaterial="plastic">
              <a:bevelT w="50800"/>
              <a:contourClr>
                <a:scrgbClr r="0" g="0" b="0">
                  <a:shade val="30000"/>
                  <a:satMod val="120000"/>
                </a:scrgb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100</c:v>
                </c:pt>
                <c:pt idx="1">
                  <c:v>200</c:v>
                </c:pt>
                <c:pt idx="2">
                  <c:v>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76D-43E8-8CD6-57169475938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    Основное мероприятие "Улучшение материально-технической базы для занятия населения района физической культурой"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95000"/>
                  </a:schemeClr>
                </a:gs>
                <a:gs pos="100000">
                  <a:schemeClr val="accent3">
                    <a:shade val="82000"/>
                    <a:satMod val="125000"/>
                    <a:lumMod val="74000"/>
                  </a:schemeClr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r"/>
            </a:scene3d>
            <a:sp3d prstMaterial="plastic">
              <a:bevelT w="50800"/>
              <a:contourClr>
                <a:scrgbClr r="0" g="0" b="0">
                  <a:shade val="30000"/>
                  <a:satMod val="120000"/>
                </a:scrgb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600</c:v>
                </c:pt>
                <c:pt idx="1">
                  <c:v>400</c:v>
                </c:pt>
                <c:pt idx="2">
                  <c:v>400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0B3-4F6E-90CD-54F80444D9D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81159040"/>
        <c:axId val="181160576"/>
        <c:axId val="0"/>
      </c:bar3DChart>
      <c:catAx>
        <c:axId val="181159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1160576"/>
        <c:crosses val="autoZero"/>
        <c:auto val="1"/>
        <c:lblAlgn val="ctr"/>
        <c:lblOffset val="100"/>
        <c:noMultiLvlLbl val="0"/>
      </c:catAx>
      <c:valAx>
        <c:axId val="181160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1159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202508782507765E-2"/>
          <c:y val="0.73174591896806229"/>
          <c:w val="0.97879749121749227"/>
          <c:h val="0.253953975471758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Подпрограмма "Формирование инвестиционной привлекательности Медынского района"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95000"/>
                  </a:schemeClr>
                </a:gs>
                <a:gs pos="100000">
                  <a:schemeClr val="accent1">
                    <a:shade val="82000"/>
                    <a:satMod val="125000"/>
                    <a:lumMod val="74000"/>
                  </a:schemeClr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r"/>
            </a:scene3d>
            <a:sp3d prstMaterial="plastic">
              <a:bevelT w="50800"/>
              <a:contourClr>
                <a:scrgbClr r="0" g="0" b="0">
                  <a:shade val="30000"/>
                  <a:satMod val="120000"/>
                </a:scrgb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499.2</c:v>
                </c:pt>
                <c:pt idx="1">
                  <c:v>5017.6000000000004</c:v>
                </c:pt>
                <c:pt idx="2">
                  <c:v>3683.1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76D-43E8-8CD6-57169475938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 Подпрограмма "Организация транспортного обслуживания населения на территории Медынского района"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95000"/>
                  </a:schemeClr>
                </a:gs>
                <a:gs pos="100000">
                  <a:schemeClr val="accent2">
                    <a:shade val="82000"/>
                    <a:satMod val="125000"/>
                    <a:lumMod val="74000"/>
                  </a:schemeClr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r"/>
            </a:scene3d>
            <a:sp3d prstMaterial="plastic">
              <a:bevelT w="50800"/>
              <a:contourClr>
                <a:scrgbClr r="0" g="0" b="0">
                  <a:shade val="30000"/>
                  <a:satMod val="120000"/>
                </a:scrgb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3700</c:v>
                </c:pt>
                <c:pt idx="1">
                  <c:v>700</c:v>
                </c:pt>
                <c:pt idx="2">
                  <c:v>3700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76D-43E8-8CD6-57169475938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81763072"/>
        <c:axId val="181777152"/>
        <c:axId val="0"/>
      </c:bar3DChart>
      <c:catAx>
        <c:axId val="18176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1777152"/>
        <c:crosses val="autoZero"/>
        <c:auto val="1"/>
        <c:lblAlgn val="ctr"/>
        <c:lblOffset val="100"/>
        <c:noMultiLvlLbl val="0"/>
      </c:catAx>
      <c:valAx>
        <c:axId val="181777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1763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3013307112317515E-4"/>
          <c:y val="0.84155304350442417"/>
          <c:w val="0.99906986692887678"/>
          <c:h val="0.158078156715183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40"/>
      <c:rotY val="6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     Основное мероприятие "Содержание автомобильных дорог общего пользования"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1000</c:v>
                </c:pt>
                <c:pt idx="1">
                  <c:v>1000</c:v>
                </c:pt>
                <c:pt idx="2">
                  <c:v>1000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76D-43E8-8CD6-57169475938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   Основное мероприятие "Исполнение переданных полномочий по дорожному фонду сельских поселений"</c:v>
                </c:pt>
              </c:strCache>
            </c:strRef>
          </c:tx>
          <c:spPr>
            <a:solidFill>
              <a:srgbClr val="CC009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26439.7</c:v>
                </c:pt>
                <c:pt idx="1">
                  <c:v>27183</c:v>
                </c:pt>
                <c:pt idx="2">
                  <c:v>29277.200000000001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76D-43E8-8CD6-5716947593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gapDepth val="92"/>
        <c:shape val="cylinder"/>
        <c:axId val="185094528"/>
        <c:axId val="185096064"/>
        <c:axId val="0"/>
      </c:bar3DChart>
      <c:catAx>
        <c:axId val="185094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5096064"/>
        <c:crosses val="autoZero"/>
        <c:auto val="1"/>
        <c:lblAlgn val="ctr"/>
        <c:lblOffset val="100"/>
        <c:noMultiLvlLbl val="0"/>
      </c:catAx>
      <c:valAx>
        <c:axId val="185096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509452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0069476177438883"/>
          <c:y val="5.6233687400272757E-2"/>
          <c:w val="0.27301083246700231"/>
          <c:h val="0.57964171452769342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 Подпрограмма "Создание условий для обеспечения доступным и комфортным жильем сельского населения в Медынском районе"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3.2334373997145456E-2"/>
                  <c:y val="-5.5117650324440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BC3-492D-AAD1-0B37C9DE9251}"/>
                </c:ext>
              </c:extLst>
            </c:dLbl>
            <c:dLbl>
              <c:idx val="1"/>
              <c:layout>
                <c:manualLayout>
                  <c:x val="-4.9971305268315704E-2"/>
                  <c:y val="-4.1338237743330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BC3-492D-AAD1-0B37C9DE92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1096.3</c:v>
                </c:pt>
                <c:pt idx="1">
                  <c:v>1943.7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8F1-444F-91FD-E28819DD79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Подпрограмма "Создание и развитие инфраструктуры на сельских территориях Медынском районе"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7.7896446447668619E-2"/>
                  <c:y val="-3.6745100216293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BC3-492D-AAD1-0B37C9DE9251}"/>
                </c:ext>
              </c:extLst>
            </c:dLbl>
            <c:dLbl>
              <c:idx val="1"/>
              <c:layout>
                <c:manualLayout>
                  <c:x val="-4.703181672312072E-2"/>
                  <c:y val="-7.3490200432586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BC3-492D-AAD1-0B37C9DE92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349158.3</c:v>
                </c:pt>
                <c:pt idx="1">
                  <c:v>140789.9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8F1-444F-91FD-E28819DD799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181517696"/>
        <c:axId val="181548544"/>
        <c:axId val="181190144"/>
      </c:bar3DChart>
      <c:catAx>
        <c:axId val="181517696"/>
        <c:scaling>
          <c:orientation val="minMax"/>
        </c:scaling>
        <c:delete val="0"/>
        <c:axPos val="b"/>
        <c:title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1548544"/>
        <c:crosses val="autoZero"/>
        <c:auto val="0"/>
        <c:lblAlgn val="ctr"/>
        <c:lblOffset val="0"/>
        <c:noMultiLvlLbl val="0"/>
      </c:catAx>
      <c:valAx>
        <c:axId val="181548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1517696"/>
        <c:crossesAt val="1"/>
        <c:crossBetween val="between"/>
      </c:valAx>
      <c:serAx>
        <c:axId val="181190144"/>
        <c:scaling>
          <c:orientation val="minMax"/>
        </c:scaling>
        <c:delete val="1"/>
        <c:axPos val="b"/>
        <c:majorTickMark val="none"/>
        <c:minorTickMark val="none"/>
        <c:tickLblPos val="nextTo"/>
        <c:crossAx val="181548544"/>
        <c:crosses val="autoZero"/>
      </c:ser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6.708711382613898E-2"/>
          <c:y val="0.79611677346916965"/>
          <c:w val="0.86582565661982647"/>
          <c:h val="0.167138126314536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 formatCode="#,##0.00">
                  <c:v>171026.6</c:v>
                </c:pt>
                <c:pt idx="1">
                  <c:v>231736.1</c:v>
                </c:pt>
                <c:pt idx="2">
                  <c:v>232886</c:v>
                </c:pt>
                <c:pt idx="3">
                  <c:v>237902.8</c:v>
                </c:pt>
                <c:pt idx="4">
                  <c:v>243183.8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E1-43E7-A441-C778BE45E30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36604.300000000003</c:v>
                </c:pt>
                <c:pt idx="1">
                  <c:v>52693.4</c:v>
                </c:pt>
                <c:pt idx="2">
                  <c:v>37141.4</c:v>
                </c:pt>
                <c:pt idx="3">
                  <c:v>19393.5</c:v>
                </c:pt>
                <c:pt idx="4">
                  <c:v>19415.400000000001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8E1-43E7-A441-C778BE45E3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8"/>
        <c:overlap val="-52"/>
        <c:axId val="170882560"/>
        <c:axId val="170651008"/>
      </c:barChart>
      <c:valAx>
        <c:axId val="170651008"/>
        <c:scaling>
          <c:orientation val="minMax"/>
        </c:scaling>
        <c:delete val="0"/>
        <c:axPos val="r"/>
        <c:numFmt formatCode="#,##0.00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70882560"/>
        <c:crosses val="max"/>
        <c:crossBetween val="between"/>
      </c:valAx>
      <c:catAx>
        <c:axId val="170882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0651008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1421603163074509E-2"/>
          <c:y val="1.776473306508617E-2"/>
          <c:w val="0.87390074231200199"/>
          <c:h val="0.92371841937047272"/>
        </c:manualLayout>
      </c:layout>
      <c:line3D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12000">
                  <a:srgbClr val="CC3300"/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36000">
                  <a:srgbClr val="E3B00A"/>
                </a:gs>
                <a:gs pos="62000">
                  <a:srgbClr val="FFFF00"/>
                </a:gs>
                <a:gs pos="85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2.9675951017788808E-2"/>
                  <c:y val="1.2780383500061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649-4E28-9548-9485425D52B0}"/>
                </c:ext>
              </c:extLst>
            </c:dLbl>
            <c:dLbl>
              <c:idx val="1"/>
              <c:layout>
                <c:manualLayout>
                  <c:x val="3.6014055595035961E-2"/>
                  <c:y val="-3.3228997100161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649-4E28-9548-9485425D52B0}"/>
                </c:ext>
              </c:extLst>
            </c:dLbl>
            <c:dLbl>
              <c:idx val="2"/>
              <c:layout>
                <c:manualLayout>
                  <c:x val="-1.8055171321526235E-2"/>
                  <c:y val="4.8565457300235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649-4E28-9548-9485425D52B0}"/>
                </c:ext>
              </c:extLst>
            </c:dLbl>
            <c:dLbl>
              <c:idx val="3"/>
              <c:layout>
                <c:manualLayout>
                  <c:x val="1.2100545872094037E-2"/>
                  <c:y val="-5.6233687400272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649-4E28-9548-9485425D52B0}"/>
                </c:ext>
              </c:extLst>
            </c:dLbl>
            <c:dLbl>
              <c:idx val="4"/>
              <c:layout>
                <c:manualLayout>
                  <c:x val="5.1859482308974705E-3"/>
                  <c:y val="-6.9014070900334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649-4E28-9548-9485425D52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37772.199999999997</c:v>
                </c:pt>
                <c:pt idx="1">
                  <c:v>852435.1</c:v>
                </c:pt>
                <c:pt idx="2">
                  <c:v>327023.59999999998</c:v>
                </c:pt>
                <c:pt idx="3">
                  <c:v>693104.4</c:v>
                </c:pt>
                <c:pt idx="4">
                  <c:v>549176.4</c:v>
                </c:pt>
                <c:pt idx="5">
                  <c:v>483800.4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6649-4E28-9548-9485425D52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Depth val="0"/>
        <c:axId val="170602880"/>
        <c:axId val="170605568"/>
        <c:axId val="168115712"/>
      </c:line3DChart>
      <c:catAx>
        <c:axId val="170602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0605568"/>
        <c:crosses val="autoZero"/>
        <c:auto val="1"/>
        <c:lblAlgn val="ctr"/>
        <c:lblOffset val="100"/>
        <c:noMultiLvlLbl val="0"/>
      </c:catAx>
      <c:valAx>
        <c:axId val="170605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0602880"/>
        <c:crosses val="autoZero"/>
        <c:crossBetween val="between"/>
      </c:valAx>
      <c:serAx>
        <c:axId val="168115712"/>
        <c:scaling>
          <c:orientation val="minMax"/>
        </c:scaling>
        <c:delete val="1"/>
        <c:axPos val="b"/>
        <c:majorTickMark val="out"/>
        <c:minorTickMark val="none"/>
        <c:tickLblPos val="nextTo"/>
        <c:crossAx val="170605568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124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bg2"/>
            </a:solidFill>
            <a:effectLst>
              <a:innerShdw>
                <a:schemeClr val="accent1">
                  <a:lumMod val="75000"/>
                </a:schemeClr>
              </a:innerShdw>
            </a:effectLst>
            <a:scene3d>
              <a:camera prst="orthographicFront"/>
              <a:lightRig rig="threePt" dir="t"/>
            </a:scene3d>
            <a:sp3d prstMaterial="matte">
              <a:bevelT w="139700" h="139700" prst="divot"/>
              <a:bevelB w="177800" h="139700" prst="divot"/>
              <a:contourClr>
                <a:srgbClr val="000000"/>
              </a:contourClr>
            </a:sp3d>
          </c:spPr>
          <c:explosion val="20"/>
          <c:dPt>
            <c:idx val="0"/>
            <c:bubble3D val="0"/>
            <c:spPr>
              <a:solidFill>
                <a:srgbClr val="CC0099"/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matte">
                <a:bevelT w="139700" h="139700" prst="divot"/>
                <a:bevelB w="177800" h="139700" prst="divot"/>
                <a:contourClr>
                  <a:schemeClr val="accent1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766-4370-8F1D-5D3A42E59C57}"/>
              </c:ext>
            </c:extLst>
          </c:dPt>
          <c:dPt>
            <c:idx val="1"/>
            <c:bubble3D val="0"/>
            <c:spPr>
              <a:solidFill>
                <a:srgbClr val="FF5050"/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matte">
                <a:bevelT w="139700" h="139700" prst="divot"/>
                <a:bevelB w="177800" h="139700" prst="divot"/>
                <a:contourClr>
                  <a:schemeClr val="accent2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766-4370-8F1D-5D3A42E59C57}"/>
              </c:ext>
            </c:extLst>
          </c:dPt>
          <c:dPt>
            <c:idx val="2"/>
            <c:bubble3D val="0"/>
            <c:explosion val="25"/>
            <c:spPr>
              <a:solidFill>
                <a:srgbClr val="666699"/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matte">
                <a:bevelT w="139700" h="139700" prst="divot"/>
                <a:bevelB w="177800" h="139700" prst="divot"/>
                <a:contourClr>
                  <a:schemeClr val="accent3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766-4370-8F1D-5D3A42E59C57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matte">
                <a:bevelT w="139700" h="139700" prst="divot"/>
                <a:bevelB w="177800" h="139700" prst="divot"/>
                <a:contourClr>
                  <a:schemeClr val="accent4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766-4370-8F1D-5D3A42E59C57}"/>
              </c:ext>
            </c:extLst>
          </c:dPt>
          <c:dPt>
            <c:idx val="4"/>
            <c:bubble3D val="0"/>
            <c:spPr>
              <a:solidFill>
                <a:srgbClr val="CC6600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matte">
                <a:bevelT w="139700" h="139700" prst="divot"/>
                <a:bevelB w="177800" h="139700" prst="divot"/>
                <a:contourClr>
                  <a:schemeClr val="accent5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766-4370-8F1D-5D3A42E59C57}"/>
              </c:ext>
            </c:extLst>
          </c:dPt>
          <c:dPt>
            <c:idx val="5"/>
            <c:bubble3D val="0"/>
            <c:spPr>
              <a:solidFill>
                <a:srgbClr val="CCCC00"/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matte">
                <a:bevelT w="139700" h="139700" prst="divot"/>
                <a:bevelB w="177800" h="139700" prst="divot"/>
                <a:contourClr>
                  <a:schemeClr val="accent6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766-4370-8F1D-5D3A42E59C57}"/>
              </c:ext>
            </c:extLst>
          </c:dPt>
          <c:dPt>
            <c:idx val="6"/>
            <c:bubble3D val="0"/>
            <c:spPr>
              <a:solidFill>
                <a:srgbClr val="008000"/>
              </a:solidFill>
              <a:ln w="19050">
                <a:solidFill>
                  <a:schemeClr val="accent1">
                    <a:lumMod val="60000"/>
                    <a:lumMod val="75000"/>
                  </a:schemeClr>
                </a:solidFill>
              </a:ln>
              <a:effectLst>
                <a:innerShdw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matte">
                <a:bevelT w="139700" h="139700" prst="divot"/>
                <a:bevelB w="177800" h="139700" prst="divot"/>
                <a:contourClr>
                  <a:schemeClr val="accent1">
                    <a:lumMod val="60000"/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766-4370-8F1D-5D3A42E59C57}"/>
              </c:ext>
            </c:extLst>
          </c:dPt>
          <c:dPt>
            <c:idx val="7"/>
            <c:bubble3D val="0"/>
            <c:spPr>
              <a:solidFill>
                <a:srgbClr val="00CC99"/>
              </a:solidFill>
              <a:ln w="19050">
                <a:solidFill>
                  <a:schemeClr val="accent2">
                    <a:lumMod val="60000"/>
                    <a:lumMod val="75000"/>
                  </a:schemeClr>
                </a:solidFill>
              </a:ln>
              <a:effectLst>
                <a:innerShdw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matte">
                <a:bevelT w="139700" h="139700" prst="divot"/>
                <a:bevelB w="177800" h="139700" prst="divot"/>
                <a:contourClr>
                  <a:schemeClr val="accent2">
                    <a:lumMod val="60000"/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2766-4370-8F1D-5D3A42E59C57}"/>
              </c:ext>
            </c:extLst>
          </c:dPt>
          <c:dPt>
            <c:idx val="8"/>
            <c:bubble3D val="0"/>
            <c:spPr>
              <a:solidFill>
                <a:srgbClr val="0099FF"/>
              </a:solidFill>
              <a:ln w="19050">
                <a:solidFill>
                  <a:schemeClr val="accent3">
                    <a:lumMod val="60000"/>
                    <a:lumMod val="75000"/>
                  </a:schemeClr>
                </a:solidFill>
              </a:ln>
              <a:effectLst>
                <a:innerShdw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matte">
                <a:bevelT w="139700" h="139700" prst="divot"/>
                <a:bevelB w="177800" h="139700" prst="divot"/>
                <a:contourClr>
                  <a:schemeClr val="accent3">
                    <a:lumMod val="60000"/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2766-4370-8F1D-5D3A42E59C57}"/>
              </c:ext>
            </c:extLst>
          </c:dPt>
          <c:dPt>
            <c:idx val="9"/>
            <c:bubble3D val="0"/>
            <c:spPr>
              <a:solidFill>
                <a:srgbClr val="660066"/>
              </a:solidFill>
              <a:ln w="19050">
                <a:solidFill>
                  <a:schemeClr val="accent4">
                    <a:lumMod val="60000"/>
                    <a:lumMod val="75000"/>
                  </a:schemeClr>
                </a:solidFill>
              </a:ln>
              <a:effectLst>
                <a:innerShdw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matte">
                <a:bevelT w="139700" h="139700" prst="divot"/>
                <a:bevelB w="177800" h="139700" prst="divot"/>
                <a:contourClr>
                  <a:schemeClr val="accent4">
                    <a:lumMod val="60000"/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2766-4370-8F1D-5D3A42E59C57}"/>
              </c:ext>
            </c:extLst>
          </c:dPt>
          <c:dLbls>
            <c:dLbl>
              <c:idx val="0"/>
              <c:layout>
                <c:manualLayout>
                  <c:x val="5.77439370954895E-2"/>
                  <c:y val="-2.74153097103324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766-4370-8F1D-5D3A42E59C57}"/>
                </c:ext>
              </c:extLst>
            </c:dLbl>
            <c:dLbl>
              <c:idx val="4"/>
              <c:layout>
                <c:manualLayout>
                  <c:x val="-7.1582349032777107E-3"/>
                  <c:y val="-0.1111314208331206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2766-4370-8F1D-5D3A42E59C57}"/>
                </c:ext>
              </c:extLst>
            </c:dLbl>
            <c:dLbl>
              <c:idx val="7"/>
              <c:layout>
                <c:manualLayout>
                  <c:x val="3.2204114449705619E-2"/>
                  <c:y val="8.4125412491705166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2766-4370-8F1D-5D3A42E59C57}"/>
                </c:ext>
              </c:extLst>
            </c:dLbl>
            <c:dLbl>
              <c:idx val="8"/>
              <c:layout>
                <c:manualLayout>
                  <c:x val="3.5718377635197071E-2"/>
                  <c:y val="-6.833606326023836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2766-4370-8F1D-5D3A42E59C5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Лист1!$A$2:$A$11</c:f>
              <c:strCache>
                <c:ptCount val="10"/>
                <c:pt idx="0">
                  <c:v>Развитие  местного самоуправления </c:v>
                </c:pt>
                <c:pt idx="1">
                  <c:v>Социальная поддержка граджан</c:v>
                </c:pt>
                <c:pt idx="2">
                  <c:v>Обеспечение безопасности жизнедеятельности </c:v>
                </c:pt>
                <c:pt idx="3">
                  <c:v>Совершенствование и развитие сети автомобильных дорог</c:v>
                </c:pt>
                <c:pt idx="4">
                  <c:v>Развитие образование</c:v>
                </c:pt>
                <c:pt idx="5">
                  <c:v>Развитие культуры </c:v>
                </c:pt>
                <c:pt idx="6">
                  <c:v>Физическая культура и спорт</c:v>
                </c:pt>
                <c:pt idx="7">
                  <c:v>Непрограммные расходы</c:v>
                </c:pt>
                <c:pt idx="8">
                  <c:v>Комплексное развитие сельских территорий</c:v>
                </c:pt>
                <c:pt idx="9">
                  <c:v>Совершенствование системы управления общественными финансами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64220</c:v>
                </c:pt>
                <c:pt idx="1">
                  <c:v>73969.100000000006</c:v>
                </c:pt>
                <c:pt idx="2">
                  <c:v>6305.1</c:v>
                </c:pt>
                <c:pt idx="3">
                  <c:v>27439.7</c:v>
                </c:pt>
                <c:pt idx="4" formatCode="#,##0.00">
                  <c:v>327750.7</c:v>
                </c:pt>
                <c:pt idx="5">
                  <c:v>48067.7</c:v>
                </c:pt>
                <c:pt idx="6" formatCode="#,##0.00">
                  <c:v>15671.5</c:v>
                </c:pt>
                <c:pt idx="7">
                  <c:v>2304</c:v>
                </c:pt>
                <c:pt idx="8" formatCode="#,##0.00">
                  <c:v>350254.6</c:v>
                </c:pt>
                <c:pt idx="9">
                  <c:v>38696.6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2766-4370-8F1D-5D3A42E59C5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032370953630806E-2"/>
          <c:y val="2.685903413929662E-2"/>
          <c:w val="0.5599543963254594"/>
          <c:h val="0.886609603235510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Подпрограмма "Развитие дошкольного образования"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75584</c:v>
                </c:pt>
                <c:pt idx="1">
                  <c:v>129230</c:v>
                </c:pt>
                <c:pt idx="2">
                  <c:v>68172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6D3-4709-84B3-892849369DB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Подпрограмма "Развитие общего образования"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211515</c:v>
                </c:pt>
                <c:pt idx="1">
                  <c:v>186827</c:v>
                </c:pt>
                <c:pt idx="2">
                  <c:v>191303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6D3-4709-84B3-892849369DB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Подпрограмма "Развитие дополнительного образования"</c:v>
                </c:pt>
              </c:strCache>
            </c:strRef>
          </c:tx>
          <c:spPr>
            <a:solidFill>
              <a:srgbClr val="CC3300"/>
            </a:solidFill>
            <a:ln>
              <a:solidFill>
                <a:schemeClr val="bg2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4930</c:v>
                </c:pt>
                <c:pt idx="1">
                  <c:v>4930</c:v>
                </c:pt>
                <c:pt idx="2">
                  <c:v>4930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6D3-4709-84B3-892849369DB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  Подпрограмма "Развитие системы воспитания и социализации обучающихся"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3448</c:v>
                </c:pt>
                <c:pt idx="1">
                  <c:v>3466</c:v>
                </c:pt>
                <c:pt idx="2">
                  <c:v>3486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6D3-4709-84B3-892849369DB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Подпрограмма "Обеспечение функционирования системы образования Медынского района и реализации муниципальной программы"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12957</c:v>
                </c:pt>
                <c:pt idx="1">
                  <c:v>12957</c:v>
                </c:pt>
                <c:pt idx="2">
                  <c:v>12957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6D3-4709-84B3-892849369DBF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Подпрограмма "Создание условий получения качественного образования"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15450</c:v>
                </c:pt>
                <c:pt idx="1">
                  <c:v>13222</c:v>
                </c:pt>
                <c:pt idx="2">
                  <c:v>153829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785-4D23-8958-53645E2D65D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6"/>
        <c:axId val="173505152"/>
        <c:axId val="173519232"/>
      </c:barChart>
      <c:catAx>
        <c:axId val="1735051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73519232"/>
        <c:crosses val="autoZero"/>
        <c:auto val="1"/>
        <c:lblAlgn val="ctr"/>
        <c:lblOffset val="100"/>
        <c:noMultiLvlLbl val="0"/>
      </c:catAx>
      <c:valAx>
        <c:axId val="17351923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73505152"/>
        <c:crosses val="autoZero"/>
        <c:crossBetween val="between"/>
      </c:valAx>
    </c:plotArea>
    <c:legend>
      <c:legendPos val="r"/>
      <c:legendEntry>
        <c:idx val="1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6422287839020122"/>
          <c:y val="0"/>
          <c:w val="0.32744378827646542"/>
          <c:h val="1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762040210157089"/>
          <c:y val="2.5839784924962673E-2"/>
          <c:w val="0.56788134651705369"/>
          <c:h val="0.8788146446437459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тыс.руб.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73969</c:v>
                </c:pt>
                <c:pt idx="1">
                  <c:v>70886</c:v>
                </c:pt>
                <c:pt idx="2">
                  <c:v>71516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22E-4BCD-A815-299F9051335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"/>
        <c:shape val="pyramid"/>
        <c:axId val="180602368"/>
        <c:axId val="180605312"/>
        <c:axId val="173497856"/>
      </c:bar3DChart>
      <c:catAx>
        <c:axId val="180602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0605312"/>
        <c:crosses val="autoZero"/>
        <c:auto val="1"/>
        <c:lblAlgn val="ctr"/>
        <c:lblOffset val="100"/>
        <c:noMultiLvlLbl val="0"/>
      </c:catAx>
      <c:valAx>
        <c:axId val="18060531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80602368"/>
        <c:crosses val="autoZero"/>
        <c:crossBetween val="between"/>
      </c:valAx>
      <c:serAx>
        <c:axId val="173497856"/>
        <c:scaling>
          <c:orientation val="minMax"/>
        </c:scaling>
        <c:delete val="1"/>
        <c:axPos val="b"/>
        <c:majorTickMark val="out"/>
        <c:minorTickMark val="none"/>
        <c:tickLblPos val="nextTo"/>
        <c:crossAx val="180605312"/>
        <c:crosses val="autoZero"/>
      </c:serAx>
    </c:plotArea>
    <c:legend>
      <c:legendPos val="r"/>
      <c:layout>
        <c:manualLayout>
          <c:xMode val="edge"/>
          <c:yMode val="edge"/>
          <c:x val="0.72533987201801908"/>
          <c:y val="1.0140058952393146E-2"/>
          <c:w val="0.1730799008443506"/>
          <c:h val="6.487820797689145E-2"/>
        </c:manualLayout>
      </c:layout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Основное мероприятие: «Финансовое обеспечение»</a:t>
            </a:r>
          </a:p>
        </c:rich>
      </c:tx>
      <c:layout>
        <c:manualLayout>
          <c:xMode val="edge"/>
          <c:yMode val="edge"/>
          <c:x val="0.19003535002318034"/>
          <c:y val="4.345330390021076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 Подпрограмма "Обеспечение жильем молодых семей", тыс.руб.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1431</c:v>
                </c:pt>
                <c:pt idx="1">
                  <c:v>1449</c:v>
                </c:pt>
                <c:pt idx="2">
                  <c:v>1457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7A-4DE4-A131-5C40F60BBF8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80852224"/>
        <c:axId val="180855168"/>
      </c:barChart>
      <c:catAx>
        <c:axId val="180852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0855168"/>
        <c:crosses val="autoZero"/>
        <c:auto val="1"/>
        <c:lblAlgn val="ctr"/>
        <c:lblOffset val="100"/>
        <c:noMultiLvlLbl val="0"/>
      </c:catAx>
      <c:valAx>
        <c:axId val="18085516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0852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70"/>
      <c:rAngAx val="1"/>
    </c:view3D>
    <c:floor>
      <c:thickness val="0"/>
      <c:spPr>
        <a:noFill/>
        <a:ln w="9525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9306168292561057E-2"/>
                  <c:y val="-7.612376422987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337-4E2B-9970-EE1BAC357938}"/>
                </c:ext>
              </c:extLst>
            </c:dLbl>
            <c:dLbl>
              <c:idx val="1"/>
              <c:layout>
                <c:manualLayout>
                  <c:x val="-4.1397430839912423E-3"/>
                  <c:y val="-8.82361188124704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337-4E2B-9970-EE1BAC357938}"/>
                </c:ext>
              </c:extLst>
            </c:dLbl>
            <c:dLbl>
              <c:idx val="2"/>
              <c:layout>
                <c:manualLayout>
                  <c:x val="-2.647066930117261E-3"/>
                  <c:y val="-7.612376422987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337-4E2B-9970-EE1BAC3579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6305.1</c:v>
                </c:pt>
                <c:pt idx="1">
                  <c:v>6305.1</c:v>
                </c:pt>
                <c:pt idx="2">
                  <c:v>6305.1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337-4E2B-9970-EE1BAC35793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0934912"/>
        <c:axId val="180937856"/>
        <c:axId val="0"/>
      </c:bar3DChart>
      <c:catAx>
        <c:axId val="180934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0937856"/>
        <c:crosses val="autoZero"/>
        <c:auto val="1"/>
        <c:lblAlgn val="ctr"/>
        <c:lblOffset val="100"/>
        <c:noMultiLvlLbl val="0"/>
      </c:catAx>
      <c:valAx>
        <c:axId val="180937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0934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view3D>
      <c:rotX val="40"/>
      <c:rotY val="6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488854341357357"/>
          <c:y val="2.6711001515129559E-2"/>
          <c:w val="0.8193272893546153"/>
          <c:h val="0.718606950274446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 Подпрограмма "Развитие учреждений культуры и образования в сфере культуры"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-1.7892083615905548E-2"/>
                  <c:y val="-5.00507451124049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7C2-4795-B6F7-F99610CFB11F}"/>
                </c:ext>
              </c:extLst>
            </c:dLbl>
            <c:dLbl>
              <c:idx val="1"/>
              <c:layout>
                <c:manualLayout>
                  <c:x val="0"/>
                  <c:y val="-5.72008515570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7C2-4795-B6F7-F99610CFB11F}"/>
                </c:ext>
              </c:extLst>
            </c:dLbl>
            <c:dLbl>
              <c:idx val="2"/>
              <c:layout>
                <c:manualLayout>
                  <c:x val="-4.4730209039764747E-3"/>
                  <c:y val="-6.1967589186787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7C2-4795-B6F7-F99610CFB11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48053</c:v>
                </c:pt>
                <c:pt idx="1">
                  <c:v>61063</c:v>
                </c:pt>
                <c:pt idx="2">
                  <c:v>47518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76D-43E8-8CD6-57169475938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Подпрограмма "Организация и проведение мероприятий в сфере культуры"</c:v>
                </c:pt>
              </c:strCache>
            </c:strRef>
          </c:tx>
          <c:spPr>
            <a:solidFill>
              <a:srgbClr val="CC009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14</c:v>
                </c:pt>
                <c:pt idx="1">
                  <c:v>14</c:v>
                </c:pt>
                <c:pt idx="2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76D-43E8-8CD6-5716947593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gapDepth val="92"/>
        <c:shape val="cylinder"/>
        <c:axId val="181397760"/>
        <c:axId val="181035008"/>
        <c:axId val="0"/>
      </c:bar3DChart>
      <c:catAx>
        <c:axId val="181397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1035008"/>
        <c:crosses val="autoZero"/>
        <c:auto val="1"/>
        <c:lblAlgn val="ctr"/>
        <c:lblOffset val="100"/>
        <c:noMultiLvlLbl val="0"/>
      </c:catAx>
      <c:valAx>
        <c:axId val="181035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13977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9363308228924445E-2"/>
          <c:y val="0.8569331668461958"/>
          <c:w val="0.88127338354215112"/>
          <c:h val="0.14306683315380417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90AA72-EB52-4371-85C1-2353B6FFF8F3}" type="doc">
      <dgm:prSet loTypeId="urn:microsoft.com/office/officeart/2005/8/layout/vList6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FE8E9CC8-46D9-4322-9324-0024F00363FC}">
      <dgm:prSet phldrT="[Текст]" custT="1"/>
      <dgm:spPr/>
      <dgm:t>
        <a:bodyPr/>
        <a:lstStyle/>
        <a:p>
          <a:r>
            <a:rPr lang="ru-RU" sz="2000" b="1" u="none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</a:t>
          </a:r>
          <a:endParaRPr lang="ru-RU" sz="2000" u="none" dirty="0"/>
        </a:p>
      </dgm:t>
    </dgm:pt>
    <dgm:pt modelId="{FBE1C425-25F6-4F2A-AFBE-964274E291C4}" type="parTrans" cxnId="{609979D2-8468-4440-B322-DB33E0C38CCF}">
      <dgm:prSet/>
      <dgm:spPr/>
      <dgm:t>
        <a:bodyPr/>
        <a:lstStyle/>
        <a:p>
          <a:endParaRPr lang="ru-RU"/>
        </a:p>
      </dgm:t>
    </dgm:pt>
    <dgm:pt modelId="{99EE7E47-7444-42DF-B336-7F2E7E90D126}" type="sibTrans" cxnId="{609979D2-8468-4440-B322-DB33E0C38CCF}">
      <dgm:prSet/>
      <dgm:spPr/>
      <dgm:t>
        <a:bodyPr/>
        <a:lstStyle/>
        <a:p>
          <a:endParaRPr lang="ru-RU"/>
        </a:p>
      </dgm:t>
    </dgm:pt>
    <dgm:pt modelId="{8BFEE272-8683-4EEF-9626-B3ABD1E4749C}">
      <dgm:prSet phldrT="[Текст]" custT="1"/>
      <dgm:spPr/>
      <dgm:t>
        <a:bodyPr/>
        <a:lstStyle/>
        <a:p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</a:r>
          <a:endParaRPr lang="ru-RU" sz="1100" dirty="0"/>
        </a:p>
      </dgm:t>
    </dgm:pt>
    <dgm:pt modelId="{8D37D4CE-8085-454B-BF53-B1DCDF9BBB73}" type="parTrans" cxnId="{01E0D359-9F46-468F-8D9A-2FC78CAE6FD1}">
      <dgm:prSet/>
      <dgm:spPr/>
      <dgm:t>
        <a:bodyPr/>
        <a:lstStyle/>
        <a:p>
          <a:endParaRPr lang="ru-RU"/>
        </a:p>
      </dgm:t>
    </dgm:pt>
    <dgm:pt modelId="{051AA52B-035D-458A-972B-EB19D0D2408F}" type="sibTrans" cxnId="{01E0D359-9F46-468F-8D9A-2FC78CAE6FD1}">
      <dgm:prSet/>
      <dgm:spPr/>
      <dgm:t>
        <a:bodyPr/>
        <a:lstStyle/>
        <a:p>
          <a:endParaRPr lang="ru-RU"/>
        </a:p>
      </dgm:t>
    </dgm:pt>
    <dgm:pt modelId="{186BA6D3-C42F-40A8-A467-439099E5E839}">
      <dgm:prSet phldrT="[Текст]" custT="1"/>
      <dgm:spPr/>
      <dgm:t>
        <a:bodyPr/>
        <a:lstStyle/>
        <a:p>
          <a:r>
            <a:rPr lang="ru-RU" sz="2000" b="1" u="none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бюджета </a:t>
          </a:r>
          <a:endParaRPr lang="ru-RU" sz="2000" u="none" dirty="0"/>
        </a:p>
      </dgm:t>
    </dgm:pt>
    <dgm:pt modelId="{D3C7A225-9D3D-4C47-8AEF-19A276A8D657}" type="parTrans" cxnId="{5047068B-669C-4019-9C03-4C5669657CFF}">
      <dgm:prSet/>
      <dgm:spPr/>
      <dgm:t>
        <a:bodyPr/>
        <a:lstStyle/>
        <a:p>
          <a:endParaRPr lang="ru-RU"/>
        </a:p>
      </dgm:t>
    </dgm:pt>
    <dgm:pt modelId="{471F8BD2-A397-46AC-A6B8-314D62B620C2}" type="sibTrans" cxnId="{5047068B-669C-4019-9C03-4C5669657CFF}">
      <dgm:prSet/>
      <dgm:spPr/>
      <dgm:t>
        <a:bodyPr/>
        <a:lstStyle/>
        <a:p>
          <a:endParaRPr lang="ru-RU"/>
        </a:p>
      </dgm:t>
    </dgm:pt>
    <dgm:pt modelId="{BA30872C-5EE3-4BB5-918A-341EFC5FDFBE}">
      <dgm:prSet phldrT="[Текст]" custT="1"/>
      <dgm:spPr/>
      <dgm:t>
        <a:bodyPr/>
        <a:lstStyle/>
        <a:p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поступающие в бюджет денежные средства, за исключением средств, являющихся в соответствии с настоящим Кодексом источниками </a:t>
          </a:r>
          <a:r>
            <a:rPr lang="ru-RU" sz="1100" smtClean="0">
              <a:latin typeface="Times New Roman" panose="02020603050405020304" pitchFamily="18" charset="0"/>
              <a:cs typeface="Times New Roman" panose="02020603050405020304" pitchFamily="18" charset="0"/>
            </a:rPr>
            <a:t>финансирования дефицита бюджета</a:t>
          </a:r>
          <a:endParaRPr lang="ru-RU" sz="1100" dirty="0"/>
        </a:p>
      </dgm:t>
    </dgm:pt>
    <dgm:pt modelId="{64845085-DD18-4B95-9894-D7A77B751A7E}" type="parTrans" cxnId="{C9CAEBFF-4AB7-4ECA-99E8-DAC2BD03B296}">
      <dgm:prSet/>
      <dgm:spPr/>
      <dgm:t>
        <a:bodyPr/>
        <a:lstStyle/>
        <a:p>
          <a:endParaRPr lang="ru-RU"/>
        </a:p>
      </dgm:t>
    </dgm:pt>
    <dgm:pt modelId="{764BB3F2-07CC-4540-BB48-762E8C2027E1}" type="sibTrans" cxnId="{C9CAEBFF-4AB7-4ECA-99E8-DAC2BD03B296}">
      <dgm:prSet/>
      <dgm:spPr/>
      <dgm:t>
        <a:bodyPr/>
        <a:lstStyle/>
        <a:p>
          <a:endParaRPr lang="ru-RU"/>
        </a:p>
      </dgm:t>
    </dgm:pt>
    <dgm:pt modelId="{61EAE4CE-93C8-41AA-9775-58C956FC8CD5}">
      <dgm:prSet custT="1"/>
      <dgm:spPr/>
      <dgm:t>
        <a:bodyPr/>
        <a:lstStyle/>
        <a:p>
          <a:r>
            <a:rPr lang="ru-RU" sz="2000" b="1" u="none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Расходы бюджета </a:t>
          </a:r>
          <a:endParaRPr lang="ru-RU" sz="2000" u="none" dirty="0"/>
        </a:p>
      </dgm:t>
    </dgm:pt>
    <dgm:pt modelId="{667861FE-321E-4FDC-921D-A58BA0C550FE}" type="parTrans" cxnId="{C8E5A87D-94D0-430D-80D8-B45159A96DFE}">
      <dgm:prSet/>
      <dgm:spPr/>
      <dgm:t>
        <a:bodyPr/>
        <a:lstStyle/>
        <a:p>
          <a:endParaRPr lang="ru-RU"/>
        </a:p>
      </dgm:t>
    </dgm:pt>
    <dgm:pt modelId="{055A0769-A645-4763-9CBF-5BA879A8303D}" type="sibTrans" cxnId="{C8E5A87D-94D0-430D-80D8-B45159A96DFE}">
      <dgm:prSet/>
      <dgm:spPr/>
      <dgm:t>
        <a:bodyPr/>
        <a:lstStyle/>
        <a:p>
          <a:endParaRPr lang="ru-RU"/>
        </a:p>
      </dgm:t>
    </dgm:pt>
    <dgm:pt modelId="{E1B8E437-B9A6-41C9-84D3-247C513EBF24}">
      <dgm:prSet custT="1"/>
      <dgm:spPr/>
      <dgm:t>
        <a:bodyPr/>
        <a:lstStyle/>
        <a:p>
          <a:r>
            <a:rPr lang="ru-RU" sz="1100" smtClean="0">
              <a:latin typeface="Times New Roman" panose="02020603050405020304" pitchFamily="18" charset="0"/>
              <a:cs typeface="Times New Roman" panose="02020603050405020304" pitchFamily="18" charset="0"/>
            </a:rPr>
            <a:t>выплачиваемые из бюджета денежные средства, за исключением средств, являющихся в соответствии с настоящим Кодексом источниками финансирования дефицита бюджета</a:t>
          </a:r>
          <a:endParaRPr lang="ru-RU" sz="1100"/>
        </a:p>
      </dgm:t>
    </dgm:pt>
    <dgm:pt modelId="{8F105A68-0D88-49D1-8FBC-CE37D8EC3387}" type="parTrans" cxnId="{AFEAF75C-8CDF-42F6-89F5-21F2F75B4C7D}">
      <dgm:prSet/>
      <dgm:spPr/>
      <dgm:t>
        <a:bodyPr/>
        <a:lstStyle/>
        <a:p>
          <a:endParaRPr lang="ru-RU"/>
        </a:p>
      </dgm:t>
    </dgm:pt>
    <dgm:pt modelId="{CD761AF0-5BBA-49B2-86CB-19D3D5DA361E}" type="sibTrans" cxnId="{AFEAF75C-8CDF-42F6-89F5-21F2F75B4C7D}">
      <dgm:prSet/>
      <dgm:spPr/>
      <dgm:t>
        <a:bodyPr/>
        <a:lstStyle/>
        <a:p>
          <a:endParaRPr lang="ru-RU"/>
        </a:p>
      </dgm:t>
    </dgm:pt>
    <dgm:pt modelId="{5D4E5A49-34BB-4022-A695-2AB5E48846C9}">
      <dgm:prSet custT="1"/>
      <dgm:spPr/>
      <dgm:t>
        <a:bodyPr/>
        <a:lstStyle/>
        <a:p>
          <a:r>
            <a:rPr lang="ru-RU" sz="2000" b="1" u="none" smtClean="0">
              <a:latin typeface="Times New Roman" panose="02020603050405020304" pitchFamily="18" charset="0"/>
              <a:cs typeface="Times New Roman" panose="02020603050405020304" pitchFamily="18" charset="0"/>
            </a:rPr>
            <a:t>Дефицит бюджета </a:t>
          </a:r>
          <a:endParaRPr lang="ru-RU" sz="2000" u="none" dirty="0"/>
        </a:p>
      </dgm:t>
    </dgm:pt>
    <dgm:pt modelId="{A9577736-7FC5-40E4-89B7-12310B401DB6}" type="parTrans" cxnId="{E1198C9F-E96D-420E-8505-C7A96DE4AE8F}">
      <dgm:prSet/>
      <dgm:spPr/>
      <dgm:t>
        <a:bodyPr/>
        <a:lstStyle/>
        <a:p>
          <a:endParaRPr lang="ru-RU"/>
        </a:p>
      </dgm:t>
    </dgm:pt>
    <dgm:pt modelId="{6F0672AF-CB68-4BC4-95C5-B638B095F702}" type="sibTrans" cxnId="{E1198C9F-E96D-420E-8505-C7A96DE4AE8F}">
      <dgm:prSet/>
      <dgm:spPr/>
      <dgm:t>
        <a:bodyPr/>
        <a:lstStyle/>
        <a:p>
          <a:endParaRPr lang="ru-RU"/>
        </a:p>
      </dgm:t>
    </dgm:pt>
    <dgm:pt modelId="{457CE819-B11D-416A-93A6-E249E2E2CB34}">
      <dgm:prSet custT="1"/>
      <dgm:spPr/>
      <dgm:t>
        <a:bodyPr/>
        <a:lstStyle/>
        <a:p>
          <a:r>
            <a:rPr lang="ru-RU" sz="11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превышение расходов бюджета над его доходами;</a:t>
          </a:r>
          <a:endParaRPr lang="ru-RU" sz="1100"/>
        </a:p>
      </dgm:t>
    </dgm:pt>
    <dgm:pt modelId="{8F35CA51-57EE-462F-ACF6-DFCA6E4F1EE3}" type="parTrans" cxnId="{BC0F5B7C-A9F1-4061-911A-566F2A2074E6}">
      <dgm:prSet/>
      <dgm:spPr/>
      <dgm:t>
        <a:bodyPr/>
        <a:lstStyle/>
        <a:p>
          <a:endParaRPr lang="ru-RU"/>
        </a:p>
      </dgm:t>
    </dgm:pt>
    <dgm:pt modelId="{E71A02A9-3FF8-493E-9122-D9A2BFF115B7}" type="sibTrans" cxnId="{BC0F5B7C-A9F1-4061-911A-566F2A2074E6}">
      <dgm:prSet/>
      <dgm:spPr/>
      <dgm:t>
        <a:bodyPr/>
        <a:lstStyle/>
        <a:p>
          <a:endParaRPr lang="ru-RU"/>
        </a:p>
      </dgm:t>
    </dgm:pt>
    <dgm:pt modelId="{A72D753E-2C6A-4609-8332-A6ECF38F7B50}">
      <dgm:prSet custT="1"/>
      <dgm:spPr/>
      <dgm:t>
        <a:bodyPr/>
        <a:lstStyle/>
        <a:p>
          <a:r>
            <a:rPr lang="ru-RU" sz="2000" b="1" u="none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Профицит бюджета </a:t>
          </a:r>
          <a:endParaRPr lang="ru-RU" sz="2000" u="none" dirty="0"/>
        </a:p>
      </dgm:t>
    </dgm:pt>
    <dgm:pt modelId="{4BAA5124-64D2-472E-ACE8-1156823FBBB9}" type="parTrans" cxnId="{7C4E66FC-2B95-4359-BE3B-6E2AB16F44C5}">
      <dgm:prSet/>
      <dgm:spPr/>
      <dgm:t>
        <a:bodyPr/>
        <a:lstStyle/>
        <a:p>
          <a:endParaRPr lang="ru-RU"/>
        </a:p>
      </dgm:t>
    </dgm:pt>
    <dgm:pt modelId="{3D4EEC47-9230-498B-B1FF-EB01D48277C4}" type="sibTrans" cxnId="{7C4E66FC-2B95-4359-BE3B-6E2AB16F44C5}">
      <dgm:prSet/>
      <dgm:spPr/>
      <dgm:t>
        <a:bodyPr/>
        <a:lstStyle/>
        <a:p>
          <a:endParaRPr lang="ru-RU"/>
        </a:p>
      </dgm:t>
    </dgm:pt>
    <dgm:pt modelId="{BB0A5B14-308A-4458-9092-C8E8ED8DDEFB}">
      <dgm:prSet custT="1"/>
      <dgm:spPr/>
      <dgm:t>
        <a:bodyPr/>
        <a:lstStyle/>
        <a:p>
          <a:r>
            <a:rPr lang="ru-RU" sz="11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превышение доходов бюджета над его расходами;</a:t>
          </a:r>
          <a:endParaRPr lang="ru-RU" sz="1100"/>
        </a:p>
      </dgm:t>
    </dgm:pt>
    <dgm:pt modelId="{17F40E7F-634E-4210-BAB7-CA4E5497090F}" type="parTrans" cxnId="{E4C97395-ED9F-4E39-9B83-BCBE552F42B3}">
      <dgm:prSet/>
      <dgm:spPr/>
      <dgm:t>
        <a:bodyPr/>
        <a:lstStyle/>
        <a:p>
          <a:endParaRPr lang="ru-RU"/>
        </a:p>
      </dgm:t>
    </dgm:pt>
    <dgm:pt modelId="{6AB4F3D5-0570-4AB5-8CDF-D52E12ECCD0D}" type="sibTrans" cxnId="{E4C97395-ED9F-4E39-9B83-BCBE552F42B3}">
      <dgm:prSet/>
      <dgm:spPr/>
      <dgm:t>
        <a:bodyPr/>
        <a:lstStyle/>
        <a:p>
          <a:endParaRPr lang="ru-RU"/>
        </a:p>
      </dgm:t>
    </dgm:pt>
    <dgm:pt modelId="{685C860D-DE17-4072-9736-FE9B6E33E1BF}">
      <dgm:prSet custT="1"/>
      <dgm:spPr/>
      <dgm:t>
        <a:bodyPr/>
        <a:lstStyle/>
        <a:p>
          <a:r>
            <a:rPr lang="ru-RU" sz="2000" b="1" u="none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Межбюджетные трансферты </a:t>
          </a:r>
          <a:endParaRPr lang="ru-RU" sz="2000" u="none" dirty="0"/>
        </a:p>
      </dgm:t>
    </dgm:pt>
    <dgm:pt modelId="{3B82D5D9-5016-4BCA-8EC7-E4788FE7B67B}" type="parTrans" cxnId="{AD22773E-20AC-44F7-BD0E-F35EFF600647}">
      <dgm:prSet/>
      <dgm:spPr/>
      <dgm:t>
        <a:bodyPr/>
        <a:lstStyle/>
        <a:p>
          <a:endParaRPr lang="ru-RU"/>
        </a:p>
      </dgm:t>
    </dgm:pt>
    <dgm:pt modelId="{E71F313A-A880-47B1-9FBA-C4605011C292}" type="sibTrans" cxnId="{AD22773E-20AC-44F7-BD0E-F35EFF600647}">
      <dgm:prSet/>
      <dgm:spPr/>
      <dgm:t>
        <a:bodyPr/>
        <a:lstStyle/>
        <a:p>
          <a:endParaRPr lang="ru-RU"/>
        </a:p>
      </dgm:t>
    </dgm:pt>
    <dgm:pt modelId="{E6ED5887-82FB-421F-BC96-0A826488D02F}">
      <dgm:prSet custT="1"/>
      <dgm:spPr/>
      <dgm:t>
        <a:bodyPr/>
        <a:lstStyle/>
        <a:p>
          <a:r>
            <a:rPr lang="ru-RU" sz="1100" smtClean="0">
              <a:latin typeface="Times New Roman" panose="02020603050405020304" pitchFamily="18" charset="0"/>
              <a:cs typeface="Times New Roman" panose="02020603050405020304" pitchFamily="18" charset="0"/>
            </a:rPr>
            <a:t>средства, предоставляемые одним бюджетом бюджетной системы Российской Федерации другому бюджету бюджетной системы Российской Федерации</a:t>
          </a:r>
          <a:endParaRPr lang="ru-RU" sz="1100"/>
        </a:p>
      </dgm:t>
    </dgm:pt>
    <dgm:pt modelId="{BE813385-EF1D-4734-B051-FB73CE882412}" type="parTrans" cxnId="{F04A482B-EC61-48B4-B7AC-C6DF8F966D79}">
      <dgm:prSet/>
      <dgm:spPr/>
      <dgm:t>
        <a:bodyPr/>
        <a:lstStyle/>
        <a:p>
          <a:endParaRPr lang="ru-RU"/>
        </a:p>
      </dgm:t>
    </dgm:pt>
    <dgm:pt modelId="{12592CD2-89AF-4363-81D7-CC00671E0FF0}" type="sibTrans" cxnId="{F04A482B-EC61-48B4-B7AC-C6DF8F966D79}">
      <dgm:prSet/>
      <dgm:spPr/>
      <dgm:t>
        <a:bodyPr/>
        <a:lstStyle/>
        <a:p>
          <a:endParaRPr lang="ru-RU"/>
        </a:p>
      </dgm:t>
    </dgm:pt>
    <dgm:pt modelId="{33C39932-08E9-4297-BB1D-B89A91C1FC59}">
      <dgm:prSet custT="1"/>
      <dgm:spPr/>
      <dgm:t>
        <a:bodyPr/>
        <a:lstStyle/>
        <a:p>
          <a:r>
            <a:rPr lang="ru-RU" sz="2000" b="1" u="none" smtClean="0">
              <a:latin typeface="Times New Roman" panose="02020603050405020304" pitchFamily="18" charset="0"/>
              <a:cs typeface="Times New Roman" panose="02020603050405020304" pitchFamily="18" charset="0"/>
            </a:rPr>
            <a:t>Дотации</a:t>
          </a:r>
          <a:endParaRPr lang="ru-RU" sz="2000" u="none" dirty="0"/>
        </a:p>
      </dgm:t>
    </dgm:pt>
    <dgm:pt modelId="{A6561817-9AC9-4BF9-9F4D-D621FA92C9F3}" type="parTrans" cxnId="{4C373DA5-6031-4652-AE4E-6D9048FEBAC6}">
      <dgm:prSet/>
      <dgm:spPr/>
      <dgm:t>
        <a:bodyPr/>
        <a:lstStyle/>
        <a:p>
          <a:endParaRPr lang="ru-RU"/>
        </a:p>
      </dgm:t>
    </dgm:pt>
    <dgm:pt modelId="{1FA3B5C5-AF13-429D-8D14-C69446AFCD08}" type="sibTrans" cxnId="{4C373DA5-6031-4652-AE4E-6D9048FEBAC6}">
      <dgm:prSet/>
      <dgm:spPr/>
      <dgm:t>
        <a:bodyPr/>
        <a:lstStyle/>
        <a:p>
          <a:endParaRPr lang="ru-RU"/>
        </a:p>
      </dgm:t>
    </dgm:pt>
    <dgm:pt modelId="{5FED879F-35FB-49EC-9DE5-29932B6DB23D}">
      <dgm:prSet custT="1"/>
      <dgm:spPr/>
      <dgm:t>
        <a:bodyPr/>
        <a:lstStyle/>
        <a:p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межбюджетные трансферты, предоставляемые на безвозмездной и безвозвратной основе без установления направлений их использования</a:t>
          </a:r>
          <a:endParaRPr lang="ru-RU" sz="1100" dirty="0"/>
        </a:p>
      </dgm:t>
    </dgm:pt>
    <dgm:pt modelId="{B2BF1EAA-94D5-4151-9F1F-BF3B7944AA62}" type="parTrans" cxnId="{7888AA15-A484-4226-A89C-E918993E1967}">
      <dgm:prSet/>
      <dgm:spPr/>
      <dgm:t>
        <a:bodyPr/>
        <a:lstStyle/>
        <a:p>
          <a:endParaRPr lang="ru-RU"/>
        </a:p>
      </dgm:t>
    </dgm:pt>
    <dgm:pt modelId="{F504EF46-CDE8-4E60-B75C-A9EC5525F49E}" type="sibTrans" cxnId="{7888AA15-A484-4226-A89C-E918993E1967}">
      <dgm:prSet/>
      <dgm:spPr/>
      <dgm:t>
        <a:bodyPr/>
        <a:lstStyle/>
        <a:p>
          <a:endParaRPr lang="ru-RU"/>
        </a:p>
      </dgm:t>
    </dgm:pt>
    <dgm:pt modelId="{3A766C33-9CBD-477F-92F0-048393AB529E}" type="pres">
      <dgm:prSet presAssocID="{6590AA72-EB52-4371-85C1-2353B6FFF8F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6549EE3-C29D-48FA-8797-FDADF1A6388E}" type="pres">
      <dgm:prSet presAssocID="{FE8E9CC8-46D9-4322-9324-0024F00363FC}" presName="linNode" presStyleCnt="0"/>
      <dgm:spPr/>
    </dgm:pt>
    <dgm:pt modelId="{54538000-E050-4857-AADB-C7410B3BA27F}" type="pres">
      <dgm:prSet presAssocID="{FE8E9CC8-46D9-4322-9324-0024F00363FC}" presName="parentShp" presStyleLbl="node1" presStyleIdx="0" presStyleCnt="7" custLinFactNeighborX="323" custLinFactNeighborY="108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548404-1C91-40BC-B5CC-636DC719D9F7}" type="pres">
      <dgm:prSet presAssocID="{FE8E9CC8-46D9-4322-9324-0024F00363FC}" presName="childShp" presStyleLbl="bgAccFollowNode1" presStyleIdx="0" presStyleCnt="7" custScaleY="1293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45CDAC-D636-4D56-BF2F-C23D8A3A6E8E}" type="pres">
      <dgm:prSet presAssocID="{99EE7E47-7444-42DF-B336-7F2E7E90D126}" presName="spacing" presStyleCnt="0"/>
      <dgm:spPr/>
    </dgm:pt>
    <dgm:pt modelId="{E1076216-9893-4E55-938D-017BCD35207B}" type="pres">
      <dgm:prSet presAssocID="{186BA6D3-C42F-40A8-A467-439099E5E839}" presName="linNode" presStyleCnt="0"/>
      <dgm:spPr/>
    </dgm:pt>
    <dgm:pt modelId="{58BD2EB1-07E8-4806-9019-6E57836F9E50}" type="pres">
      <dgm:prSet presAssocID="{186BA6D3-C42F-40A8-A467-439099E5E839}" presName="parent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F42A07-2F72-4598-8D76-C9FDCF7DFEA8}" type="pres">
      <dgm:prSet presAssocID="{186BA6D3-C42F-40A8-A467-439099E5E839}" presName="childShp" presStyleLbl="bg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4FC32C-2B77-42DB-9DE8-81CBD0EC1788}" type="pres">
      <dgm:prSet presAssocID="{471F8BD2-A397-46AC-A6B8-314D62B620C2}" presName="spacing" presStyleCnt="0"/>
      <dgm:spPr/>
    </dgm:pt>
    <dgm:pt modelId="{B4248349-AC04-440D-97AB-69FA96E632A5}" type="pres">
      <dgm:prSet presAssocID="{61EAE4CE-93C8-41AA-9775-58C956FC8CD5}" presName="linNode" presStyleCnt="0"/>
      <dgm:spPr/>
    </dgm:pt>
    <dgm:pt modelId="{3644A232-9DD6-4ABE-AF38-3DCDDBCF37F4}" type="pres">
      <dgm:prSet presAssocID="{61EAE4CE-93C8-41AA-9775-58C956FC8CD5}" presName="parent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AFB278-412B-455D-B1C8-DF553FDCD647}" type="pres">
      <dgm:prSet presAssocID="{61EAE4CE-93C8-41AA-9775-58C956FC8CD5}" presName="childShp" presStyleLbl="bg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03A540-790C-42D9-9F7D-8D19F3DBFF7A}" type="pres">
      <dgm:prSet presAssocID="{055A0769-A645-4763-9CBF-5BA879A8303D}" presName="spacing" presStyleCnt="0"/>
      <dgm:spPr/>
    </dgm:pt>
    <dgm:pt modelId="{B270E86B-8112-4AF3-8DCA-1F28DCECA968}" type="pres">
      <dgm:prSet presAssocID="{5D4E5A49-34BB-4022-A695-2AB5E48846C9}" presName="linNode" presStyleCnt="0"/>
      <dgm:spPr/>
    </dgm:pt>
    <dgm:pt modelId="{7BAC58ED-B7A2-4DF1-BE29-6A80E118E28C}" type="pres">
      <dgm:prSet presAssocID="{5D4E5A49-34BB-4022-A695-2AB5E48846C9}" presName="parent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BB27CA-F189-4331-A341-A12C0EFC048D}" type="pres">
      <dgm:prSet presAssocID="{5D4E5A49-34BB-4022-A695-2AB5E48846C9}" presName="childShp" presStyleLbl="bg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E6330F-6996-4D77-943B-7DDBFFC7A43F}" type="pres">
      <dgm:prSet presAssocID="{6F0672AF-CB68-4BC4-95C5-B638B095F702}" presName="spacing" presStyleCnt="0"/>
      <dgm:spPr/>
    </dgm:pt>
    <dgm:pt modelId="{E445DF0A-4714-4788-91D3-CA843764DCC8}" type="pres">
      <dgm:prSet presAssocID="{A72D753E-2C6A-4609-8332-A6ECF38F7B50}" presName="linNode" presStyleCnt="0"/>
      <dgm:spPr/>
    </dgm:pt>
    <dgm:pt modelId="{AB8DFBBE-C8C0-43F7-A88D-345DADEC3F48}" type="pres">
      <dgm:prSet presAssocID="{A72D753E-2C6A-4609-8332-A6ECF38F7B50}" presName="parent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ADA08B-2BA6-483C-93D8-25AF53E343F6}" type="pres">
      <dgm:prSet presAssocID="{A72D753E-2C6A-4609-8332-A6ECF38F7B50}" presName="childShp" presStyleLbl="bg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A00271-0BDE-4B65-8D36-316947E0F8D5}" type="pres">
      <dgm:prSet presAssocID="{3D4EEC47-9230-498B-B1FF-EB01D48277C4}" presName="spacing" presStyleCnt="0"/>
      <dgm:spPr/>
    </dgm:pt>
    <dgm:pt modelId="{7B377508-62A7-4972-A96E-EBB5ECA7FE55}" type="pres">
      <dgm:prSet presAssocID="{685C860D-DE17-4072-9736-FE9B6E33E1BF}" presName="linNode" presStyleCnt="0"/>
      <dgm:spPr/>
    </dgm:pt>
    <dgm:pt modelId="{7E50CEE4-BFCA-4B31-B647-6AA0B079EF66}" type="pres">
      <dgm:prSet presAssocID="{685C860D-DE17-4072-9736-FE9B6E33E1BF}" presName="parent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DF2089-34CB-4D9F-8952-BE1BE8AA7C1F}" type="pres">
      <dgm:prSet presAssocID="{685C860D-DE17-4072-9736-FE9B6E33E1BF}" presName="childShp" presStyleLbl="bg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2E687D-5283-4A75-8BB2-860B461A0A66}" type="pres">
      <dgm:prSet presAssocID="{E71F313A-A880-47B1-9FBA-C4605011C292}" presName="spacing" presStyleCnt="0"/>
      <dgm:spPr/>
    </dgm:pt>
    <dgm:pt modelId="{E4AD1D8D-5260-484D-B056-30FF3325261A}" type="pres">
      <dgm:prSet presAssocID="{33C39932-08E9-4297-BB1D-B89A91C1FC59}" presName="linNode" presStyleCnt="0"/>
      <dgm:spPr/>
    </dgm:pt>
    <dgm:pt modelId="{BBCC28D7-8ED8-42B2-A7D2-94CC07EE3D00}" type="pres">
      <dgm:prSet presAssocID="{33C39932-08E9-4297-BB1D-B89A91C1FC59}" presName="parent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8836DE-1C9F-4FCA-95C3-F266CC9893F7}" type="pres">
      <dgm:prSet presAssocID="{33C39932-08E9-4297-BB1D-B89A91C1FC59}" presName="childShp" presStyleLbl="bg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88AA15-A484-4226-A89C-E918993E1967}" srcId="{33C39932-08E9-4297-BB1D-B89A91C1FC59}" destId="{5FED879F-35FB-49EC-9DE5-29932B6DB23D}" srcOrd="0" destOrd="0" parTransId="{B2BF1EAA-94D5-4151-9F1F-BF3B7944AA62}" sibTransId="{F504EF46-CDE8-4E60-B75C-A9EC5525F49E}"/>
    <dgm:cxn modelId="{BC0F5B7C-A9F1-4061-911A-566F2A2074E6}" srcId="{5D4E5A49-34BB-4022-A695-2AB5E48846C9}" destId="{457CE819-B11D-416A-93A6-E249E2E2CB34}" srcOrd="0" destOrd="0" parTransId="{8F35CA51-57EE-462F-ACF6-DFCA6E4F1EE3}" sibTransId="{E71A02A9-3FF8-493E-9122-D9A2BFF115B7}"/>
    <dgm:cxn modelId="{2B44CF7D-44A8-42A8-A0CD-CDC47FB004D4}" type="presOf" srcId="{6590AA72-EB52-4371-85C1-2353B6FFF8F3}" destId="{3A766C33-9CBD-477F-92F0-048393AB529E}" srcOrd="0" destOrd="0" presId="urn:microsoft.com/office/officeart/2005/8/layout/vList6"/>
    <dgm:cxn modelId="{609979D2-8468-4440-B322-DB33E0C38CCF}" srcId="{6590AA72-EB52-4371-85C1-2353B6FFF8F3}" destId="{FE8E9CC8-46D9-4322-9324-0024F00363FC}" srcOrd="0" destOrd="0" parTransId="{FBE1C425-25F6-4F2A-AFBE-964274E291C4}" sibTransId="{99EE7E47-7444-42DF-B336-7F2E7E90D126}"/>
    <dgm:cxn modelId="{24D141FE-7CAE-4616-ADD4-2094E11B8823}" type="presOf" srcId="{E6ED5887-82FB-421F-BC96-0A826488D02F}" destId="{0EDF2089-34CB-4D9F-8952-BE1BE8AA7C1F}" srcOrd="0" destOrd="0" presId="urn:microsoft.com/office/officeart/2005/8/layout/vList6"/>
    <dgm:cxn modelId="{15D0C1EF-F34D-4FCF-8ABB-2EF3B7FED992}" type="presOf" srcId="{33C39932-08E9-4297-BB1D-B89A91C1FC59}" destId="{BBCC28D7-8ED8-42B2-A7D2-94CC07EE3D00}" srcOrd="0" destOrd="0" presId="urn:microsoft.com/office/officeart/2005/8/layout/vList6"/>
    <dgm:cxn modelId="{6424CE5C-57C0-420B-BA70-7180AC07F073}" type="presOf" srcId="{8BFEE272-8683-4EEF-9626-B3ABD1E4749C}" destId="{54548404-1C91-40BC-B5CC-636DC719D9F7}" srcOrd="0" destOrd="0" presId="urn:microsoft.com/office/officeart/2005/8/layout/vList6"/>
    <dgm:cxn modelId="{01E0D359-9F46-468F-8D9A-2FC78CAE6FD1}" srcId="{FE8E9CC8-46D9-4322-9324-0024F00363FC}" destId="{8BFEE272-8683-4EEF-9626-B3ABD1E4749C}" srcOrd="0" destOrd="0" parTransId="{8D37D4CE-8085-454B-BF53-B1DCDF9BBB73}" sibTransId="{051AA52B-035D-458A-972B-EB19D0D2408F}"/>
    <dgm:cxn modelId="{47A7E454-B430-4633-83C2-AF048D0C8EB9}" type="presOf" srcId="{E1B8E437-B9A6-41C9-84D3-247C513EBF24}" destId="{28AFB278-412B-455D-B1C8-DF553FDCD647}" srcOrd="0" destOrd="0" presId="urn:microsoft.com/office/officeart/2005/8/layout/vList6"/>
    <dgm:cxn modelId="{305A3CD4-ECAB-4DC5-89E2-F6FEC8C65664}" type="presOf" srcId="{61EAE4CE-93C8-41AA-9775-58C956FC8CD5}" destId="{3644A232-9DD6-4ABE-AF38-3DCDDBCF37F4}" srcOrd="0" destOrd="0" presId="urn:microsoft.com/office/officeart/2005/8/layout/vList6"/>
    <dgm:cxn modelId="{0FF33D86-C35F-46A6-8912-4DB9546B31ED}" type="presOf" srcId="{BA30872C-5EE3-4BB5-918A-341EFC5FDFBE}" destId="{78F42A07-2F72-4598-8D76-C9FDCF7DFEA8}" srcOrd="0" destOrd="0" presId="urn:microsoft.com/office/officeart/2005/8/layout/vList6"/>
    <dgm:cxn modelId="{58C20677-9343-4330-A5E2-FE19231405F9}" type="presOf" srcId="{BB0A5B14-308A-4458-9092-C8E8ED8DDEFB}" destId="{EBADA08B-2BA6-483C-93D8-25AF53E343F6}" srcOrd="0" destOrd="0" presId="urn:microsoft.com/office/officeart/2005/8/layout/vList6"/>
    <dgm:cxn modelId="{F04A482B-EC61-48B4-B7AC-C6DF8F966D79}" srcId="{685C860D-DE17-4072-9736-FE9B6E33E1BF}" destId="{E6ED5887-82FB-421F-BC96-0A826488D02F}" srcOrd="0" destOrd="0" parTransId="{BE813385-EF1D-4734-B051-FB73CE882412}" sibTransId="{12592CD2-89AF-4363-81D7-CC00671E0FF0}"/>
    <dgm:cxn modelId="{5051A76D-6B0A-4643-B2AB-DA2795350368}" type="presOf" srcId="{685C860D-DE17-4072-9736-FE9B6E33E1BF}" destId="{7E50CEE4-BFCA-4B31-B647-6AA0B079EF66}" srcOrd="0" destOrd="0" presId="urn:microsoft.com/office/officeart/2005/8/layout/vList6"/>
    <dgm:cxn modelId="{E4C97395-ED9F-4E39-9B83-BCBE552F42B3}" srcId="{A72D753E-2C6A-4609-8332-A6ECF38F7B50}" destId="{BB0A5B14-308A-4458-9092-C8E8ED8DDEFB}" srcOrd="0" destOrd="0" parTransId="{17F40E7F-634E-4210-BAB7-CA4E5497090F}" sibTransId="{6AB4F3D5-0570-4AB5-8CDF-D52E12ECCD0D}"/>
    <dgm:cxn modelId="{D122D98B-D6B3-4E09-BD01-66F5F1AF1146}" type="presOf" srcId="{186BA6D3-C42F-40A8-A467-439099E5E839}" destId="{58BD2EB1-07E8-4806-9019-6E57836F9E50}" srcOrd="0" destOrd="0" presId="urn:microsoft.com/office/officeart/2005/8/layout/vList6"/>
    <dgm:cxn modelId="{C8E5A87D-94D0-430D-80D8-B45159A96DFE}" srcId="{6590AA72-EB52-4371-85C1-2353B6FFF8F3}" destId="{61EAE4CE-93C8-41AA-9775-58C956FC8CD5}" srcOrd="2" destOrd="0" parTransId="{667861FE-321E-4FDC-921D-A58BA0C550FE}" sibTransId="{055A0769-A645-4763-9CBF-5BA879A8303D}"/>
    <dgm:cxn modelId="{C9CAEBFF-4AB7-4ECA-99E8-DAC2BD03B296}" srcId="{186BA6D3-C42F-40A8-A467-439099E5E839}" destId="{BA30872C-5EE3-4BB5-918A-341EFC5FDFBE}" srcOrd="0" destOrd="0" parTransId="{64845085-DD18-4B95-9894-D7A77B751A7E}" sibTransId="{764BB3F2-07CC-4540-BB48-762E8C2027E1}"/>
    <dgm:cxn modelId="{4C373DA5-6031-4652-AE4E-6D9048FEBAC6}" srcId="{6590AA72-EB52-4371-85C1-2353B6FFF8F3}" destId="{33C39932-08E9-4297-BB1D-B89A91C1FC59}" srcOrd="6" destOrd="0" parTransId="{A6561817-9AC9-4BF9-9F4D-D621FA92C9F3}" sibTransId="{1FA3B5C5-AF13-429D-8D14-C69446AFCD08}"/>
    <dgm:cxn modelId="{AD22773E-20AC-44F7-BD0E-F35EFF600647}" srcId="{6590AA72-EB52-4371-85C1-2353B6FFF8F3}" destId="{685C860D-DE17-4072-9736-FE9B6E33E1BF}" srcOrd="5" destOrd="0" parTransId="{3B82D5D9-5016-4BCA-8EC7-E4788FE7B67B}" sibTransId="{E71F313A-A880-47B1-9FBA-C4605011C292}"/>
    <dgm:cxn modelId="{1185A822-4D67-4E9B-977C-05EC1BC4DFE2}" type="presOf" srcId="{5D4E5A49-34BB-4022-A695-2AB5E48846C9}" destId="{7BAC58ED-B7A2-4DF1-BE29-6A80E118E28C}" srcOrd="0" destOrd="0" presId="urn:microsoft.com/office/officeart/2005/8/layout/vList6"/>
    <dgm:cxn modelId="{AFEAF75C-8CDF-42F6-89F5-21F2F75B4C7D}" srcId="{61EAE4CE-93C8-41AA-9775-58C956FC8CD5}" destId="{E1B8E437-B9A6-41C9-84D3-247C513EBF24}" srcOrd="0" destOrd="0" parTransId="{8F105A68-0D88-49D1-8FBC-CE37D8EC3387}" sibTransId="{CD761AF0-5BBA-49B2-86CB-19D3D5DA361E}"/>
    <dgm:cxn modelId="{5E65371B-D50B-46DB-BDD1-819E70370075}" type="presOf" srcId="{457CE819-B11D-416A-93A6-E249E2E2CB34}" destId="{EFBB27CA-F189-4331-A341-A12C0EFC048D}" srcOrd="0" destOrd="0" presId="urn:microsoft.com/office/officeart/2005/8/layout/vList6"/>
    <dgm:cxn modelId="{B973D4AB-9ED9-4131-A34A-324A617096DF}" type="presOf" srcId="{5FED879F-35FB-49EC-9DE5-29932B6DB23D}" destId="{8F8836DE-1C9F-4FCA-95C3-F266CC9893F7}" srcOrd="0" destOrd="0" presId="urn:microsoft.com/office/officeart/2005/8/layout/vList6"/>
    <dgm:cxn modelId="{76C4182A-1F3B-4453-9A0A-0D458543212C}" type="presOf" srcId="{FE8E9CC8-46D9-4322-9324-0024F00363FC}" destId="{54538000-E050-4857-AADB-C7410B3BA27F}" srcOrd="0" destOrd="0" presId="urn:microsoft.com/office/officeart/2005/8/layout/vList6"/>
    <dgm:cxn modelId="{E1198C9F-E96D-420E-8505-C7A96DE4AE8F}" srcId="{6590AA72-EB52-4371-85C1-2353B6FFF8F3}" destId="{5D4E5A49-34BB-4022-A695-2AB5E48846C9}" srcOrd="3" destOrd="0" parTransId="{A9577736-7FC5-40E4-89B7-12310B401DB6}" sibTransId="{6F0672AF-CB68-4BC4-95C5-B638B095F702}"/>
    <dgm:cxn modelId="{FFEFD5F8-1506-4A56-B83D-617141052D00}" type="presOf" srcId="{A72D753E-2C6A-4609-8332-A6ECF38F7B50}" destId="{AB8DFBBE-C8C0-43F7-A88D-345DADEC3F48}" srcOrd="0" destOrd="0" presId="urn:microsoft.com/office/officeart/2005/8/layout/vList6"/>
    <dgm:cxn modelId="{7C4E66FC-2B95-4359-BE3B-6E2AB16F44C5}" srcId="{6590AA72-EB52-4371-85C1-2353B6FFF8F3}" destId="{A72D753E-2C6A-4609-8332-A6ECF38F7B50}" srcOrd="4" destOrd="0" parTransId="{4BAA5124-64D2-472E-ACE8-1156823FBBB9}" sibTransId="{3D4EEC47-9230-498B-B1FF-EB01D48277C4}"/>
    <dgm:cxn modelId="{5047068B-669C-4019-9C03-4C5669657CFF}" srcId="{6590AA72-EB52-4371-85C1-2353B6FFF8F3}" destId="{186BA6D3-C42F-40A8-A467-439099E5E839}" srcOrd="1" destOrd="0" parTransId="{D3C7A225-9D3D-4C47-8AEF-19A276A8D657}" sibTransId="{471F8BD2-A397-46AC-A6B8-314D62B620C2}"/>
    <dgm:cxn modelId="{93EEDE7B-C4DD-4446-88D0-DFCF70653DDD}" type="presParOf" srcId="{3A766C33-9CBD-477F-92F0-048393AB529E}" destId="{66549EE3-C29D-48FA-8797-FDADF1A6388E}" srcOrd="0" destOrd="0" presId="urn:microsoft.com/office/officeart/2005/8/layout/vList6"/>
    <dgm:cxn modelId="{B0CC284A-AEAC-45AC-8C0D-E6A639F6AE53}" type="presParOf" srcId="{66549EE3-C29D-48FA-8797-FDADF1A6388E}" destId="{54538000-E050-4857-AADB-C7410B3BA27F}" srcOrd="0" destOrd="0" presId="urn:microsoft.com/office/officeart/2005/8/layout/vList6"/>
    <dgm:cxn modelId="{DE89EA6A-8C65-4942-B25C-8946A5E256D0}" type="presParOf" srcId="{66549EE3-C29D-48FA-8797-FDADF1A6388E}" destId="{54548404-1C91-40BC-B5CC-636DC719D9F7}" srcOrd="1" destOrd="0" presId="urn:microsoft.com/office/officeart/2005/8/layout/vList6"/>
    <dgm:cxn modelId="{4CB4C3A5-7619-4DCD-B5DD-B2149E56672D}" type="presParOf" srcId="{3A766C33-9CBD-477F-92F0-048393AB529E}" destId="{3645CDAC-D636-4D56-BF2F-C23D8A3A6E8E}" srcOrd="1" destOrd="0" presId="urn:microsoft.com/office/officeart/2005/8/layout/vList6"/>
    <dgm:cxn modelId="{32FC828E-D59E-4C58-A563-B295A83429F4}" type="presParOf" srcId="{3A766C33-9CBD-477F-92F0-048393AB529E}" destId="{E1076216-9893-4E55-938D-017BCD35207B}" srcOrd="2" destOrd="0" presId="urn:microsoft.com/office/officeart/2005/8/layout/vList6"/>
    <dgm:cxn modelId="{3193B254-E57F-4283-898E-99A013C298E2}" type="presParOf" srcId="{E1076216-9893-4E55-938D-017BCD35207B}" destId="{58BD2EB1-07E8-4806-9019-6E57836F9E50}" srcOrd="0" destOrd="0" presId="urn:microsoft.com/office/officeart/2005/8/layout/vList6"/>
    <dgm:cxn modelId="{A501FBD4-900E-47B6-99AE-104B93D17D0F}" type="presParOf" srcId="{E1076216-9893-4E55-938D-017BCD35207B}" destId="{78F42A07-2F72-4598-8D76-C9FDCF7DFEA8}" srcOrd="1" destOrd="0" presId="urn:microsoft.com/office/officeart/2005/8/layout/vList6"/>
    <dgm:cxn modelId="{15DEE457-F3C9-4DDB-BFB3-63665D29FE2D}" type="presParOf" srcId="{3A766C33-9CBD-477F-92F0-048393AB529E}" destId="{F94FC32C-2B77-42DB-9DE8-81CBD0EC1788}" srcOrd="3" destOrd="0" presId="urn:microsoft.com/office/officeart/2005/8/layout/vList6"/>
    <dgm:cxn modelId="{631E5881-AF79-495D-9147-D25C53E192C7}" type="presParOf" srcId="{3A766C33-9CBD-477F-92F0-048393AB529E}" destId="{B4248349-AC04-440D-97AB-69FA96E632A5}" srcOrd="4" destOrd="0" presId="urn:microsoft.com/office/officeart/2005/8/layout/vList6"/>
    <dgm:cxn modelId="{592D49C9-4B7C-4B00-8F38-0686B1D33886}" type="presParOf" srcId="{B4248349-AC04-440D-97AB-69FA96E632A5}" destId="{3644A232-9DD6-4ABE-AF38-3DCDDBCF37F4}" srcOrd="0" destOrd="0" presId="urn:microsoft.com/office/officeart/2005/8/layout/vList6"/>
    <dgm:cxn modelId="{92ACC213-41B5-4AEC-B3FB-72752842B222}" type="presParOf" srcId="{B4248349-AC04-440D-97AB-69FA96E632A5}" destId="{28AFB278-412B-455D-B1C8-DF553FDCD647}" srcOrd="1" destOrd="0" presId="urn:microsoft.com/office/officeart/2005/8/layout/vList6"/>
    <dgm:cxn modelId="{2AE447CF-632B-4C54-9348-593F28F8C771}" type="presParOf" srcId="{3A766C33-9CBD-477F-92F0-048393AB529E}" destId="{1503A540-790C-42D9-9F7D-8D19F3DBFF7A}" srcOrd="5" destOrd="0" presId="urn:microsoft.com/office/officeart/2005/8/layout/vList6"/>
    <dgm:cxn modelId="{326434DB-4CE2-470F-88C5-900A34A369F2}" type="presParOf" srcId="{3A766C33-9CBD-477F-92F0-048393AB529E}" destId="{B270E86B-8112-4AF3-8DCA-1F28DCECA968}" srcOrd="6" destOrd="0" presId="urn:microsoft.com/office/officeart/2005/8/layout/vList6"/>
    <dgm:cxn modelId="{E0AFE77B-2F5A-4E81-9863-70EB4F64EFD1}" type="presParOf" srcId="{B270E86B-8112-4AF3-8DCA-1F28DCECA968}" destId="{7BAC58ED-B7A2-4DF1-BE29-6A80E118E28C}" srcOrd="0" destOrd="0" presId="urn:microsoft.com/office/officeart/2005/8/layout/vList6"/>
    <dgm:cxn modelId="{DBADFD5E-6316-436A-829E-3B7A332FD046}" type="presParOf" srcId="{B270E86B-8112-4AF3-8DCA-1F28DCECA968}" destId="{EFBB27CA-F189-4331-A341-A12C0EFC048D}" srcOrd="1" destOrd="0" presId="urn:microsoft.com/office/officeart/2005/8/layout/vList6"/>
    <dgm:cxn modelId="{414D10D3-A6D9-40AB-8BFE-C534FF12F9F6}" type="presParOf" srcId="{3A766C33-9CBD-477F-92F0-048393AB529E}" destId="{B0E6330F-6996-4D77-943B-7DDBFFC7A43F}" srcOrd="7" destOrd="0" presId="urn:microsoft.com/office/officeart/2005/8/layout/vList6"/>
    <dgm:cxn modelId="{C21C477B-04FA-47F0-A5C5-92592AC9026A}" type="presParOf" srcId="{3A766C33-9CBD-477F-92F0-048393AB529E}" destId="{E445DF0A-4714-4788-91D3-CA843764DCC8}" srcOrd="8" destOrd="0" presId="urn:microsoft.com/office/officeart/2005/8/layout/vList6"/>
    <dgm:cxn modelId="{BA2B1785-CAD9-4E59-89C1-90548C23DA57}" type="presParOf" srcId="{E445DF0A-4714-4788-91D3-CA843764DCC8}" destId="{AB8DFBBE-C8C0-43F7-A88D-345DADEC3F48}" srcOrd="0" destOrd="0" presId="urn:microsoft.com/office/officeart/2005/8/layout/vList6"/>
    <dgm:cxn modelId="{BCE48E2E-4706-4E54-A409-82DD9E563B45}" type="presParOf" srcId="{E445DF0A-4714-4788-91D3-CA843764DCC8}" destId="{EBADA08B-2BA6-483C-93D8-25AF53E343F6}" srcOrd="1" destOrd="0" presId="urn:microsoft.com/office/officeart/2005/8/layout/vList6"/>
    <dgm:cxn modelId="{E49BB390-37F5-46A7-B389-16A87EC1796A}" type="presParOf" srcId="{3A766C33-9CBD-477F-92F0-048393AB529E}" destId="{1EA00271-0BDE-4B65-8D36-316947E0F8D5}" srcOrd="9" destOrd="0" presId="urn:microsoft.com/office/officeart/2005/8/layout/vList6"/>
    <dgm:cxn modelId="{7F49D866-534D-4B2A-84FB-33AD2112078E}" type="presParOf" srcId="{3A766C33-9CBD-477F-92F0-048393AB529E}" destId="{7B377508-62A7-4972-A96E-EBB5ECA7FE55}" srcOrd="10" destOrd="0" presId="urn:microsoft.com/office/officeart/2005/8/layout/vList6"/>
    <dgm:cxn modelId="{47B2AB5C-353B-4C71-8B36-81A6A1766B38}" type="presParOf" srcId="{7B377508-62A7-4972-A96E-EBB5ECA7FE55}" destId="{7E50CEE4-BFCA-4B31-B647-6AA0B079EF66}" srcOrd="0" destOrd="0" presId="urn:microsoft.com/office/officeart/2005/8/layout/vList6"/>
    <dgm:cxn modelId="{1C33D79A-C645-4834-B02A-AA5A2BEBE079}" type="presParOf" srcId="{7B377508-62A7-4972-A96E-EBB5ECA7FE55}" destId="{0EDF2089-34CB-4D9F-8952-BE1BE8AA7C1F}" srcOrd="1" destOrd="0" presId="urn:microsoft.com/office/officeart/2005/8/layout/vList6"/>
    <dgm:cxn modelId="{EA0B9AF6-E810-4966-9C36-A783C5347374}" type="presParOf" srcId="{3A766C33-9CBD-477F-92F0-048393AB529E}" destId="{C12E687D-5283-4A75-8BB2-860B461A0A66}" srcOrd="11" destOrd="0" presId="urn:microsoft.com/office/officeart/2005/8/layout/vList6"/>
    <dgm:cxn modelId="{B9152856-8D92-4D17-8A2F-21D00E225FAA}" type="presParOf" srcId="{3A766C33-9CBD-477F-92F0-048393AB529E}" destId="{E4AD1D8D-5260-484D-B056-30FF3325261A}" srcOrd="12" destOrd="0" presId="urn:microsoft.com/office/officeart/2005/8/layout/vList6"/>
    <dgm:cxn modelId="{3BB1A0D1-D123-4EF3-B136-C5B9D48E791E}" type="presParOf" srcId="{E4AD1D8D-5260-484D-B056-30FF3325261A}" destId="{BBCC28D7-8ED8-42B2-A7D2-94CC07EE3D00}" srcOrd="0" destOrd="0" presId="urn:microsoft.com/office/officeart/2005/8/layout/vList6"/>
    <dgm:cxn modelId="{BD634B5A-262B-4B4D-B7F2-1C86F944EC9E}" type="presParOf" srcId="{E4AD1D8D-5260-484D-B056-30FF3325261A}" destId="{8F8836DE-1C9F-4FCA-95C3-F266CC9893F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0092FC-E529-4D0D-AED3-438C1B38C9B5}" type="doc">
      <dgm:prSet loTypeId="urn:microsoft.com/office/officeart/2005/8/layout/list1" loCatId="list" qsTypeId="urn:microsoft.com/office/officeart/2005/8/quickstyle/3d3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CCF7EB8B-72BA-4795-B4B7-E16C9DE3D191}">
      <dgm:prSet phldrT="[Текст]" custT="1"/>
      <dgm:spPr/>
      <dgm:t>
        <a:bodyPr/>
        <a:lstStyle/>
        <a:p>
          <a:r>
            <a:rPr lang="ru-RU" sz="20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- создание благоприятных условий для устойчивого развития экономики района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6535E8-ACAA-45BD-BC07-41F18B685109}" type="parTrans" cxnId="{23D22D70-3881-4634-B7C6-3F52A3B1C385}">
      <dgm:prSet/>
      <dgm:spPr/>
      <dgm:t>
        <a:bodyPr/>
        <a:lstStyle/>
        <a:p>
          <a:endParaRPr lang="ru-RU"/>
        </a:p>
      </dgm:t>
    </dgm:pt>
    <dgm:pt modelId="{1B8F7374-3A35-4A85-A6E0-7EB49593C2AC}" type="sibTrans" cxnId="{23D22D70-3881-4634-B7C6-3F52A3B1C385}">
      <dgm:prSet/>
      <dgm:spPr/>
      <dgm:t>
        <a:bodyPr/>
        <a:lstStyle/>
        <a:p>
          <a:endParaRPr lang="ru-RU"/>
        </a:p>
      </dgm:t>
    </dgm:pt>
    <dgm:pt modelId="{EB437EAE-C85B-4BCA-A848-2DE2A321A2A1}">
      <dgm:prSet phldrT="[Текст]" custT="1"/>
      <dgm:spPr/>
      <dgm:t>
        <a:bodyPr/>
        <a:lstStyle/>
        <a:p>
          <a:r>
            <a:rPr lang="ru-RU" sz="20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- повышение уровня и улучшение качества жизни населения</a:t>
          </a:r>
          <a:endParaRPr lang="ru-RU" sz="2000" dirty="0"/>
        </a:p>
      </dgm:t>
    </dgm:pt>
    <dgm:pt modelId="{18D8F81E-C127-40B5-BDDA-DAC0CB4834CD}" type="parTrans" cxnId="{2FA1026D-DA94-4CAC-A050-7A2B4993511B}">
      <dgm:prSet/>
      <dgm:spPr/>
      <dgm:t>
        <a:bodyPr/>
        <a:lstStyle/>
        <a:p>
          <a:endParaRPr lang="ru-RU"/>
        </a:p>
      </dgm:t>
    </dgm:pt>
    <dgm:pt modelId="{9E0135F9-563E-4020-BE5C-68E2FC60FBF4}" type="sibTrans" cxnId="{2FA1026D-DA94-4CAC-A050-7A2B4993511B}">
      <dgm:prSet/>
      <dgm:spPr/>
      <dgm:t>
        <a:bodyPr/>
        <a:lstStyle/>
        <a:p>
          <a:endParaRPr lang="ru-RU"/>
        </a:p>
      </dgm:t>
    </dgm:pt>
    <dgm:pt modelId="{95072E57-1705-4D1F-9B24-3AEF123F9A1E}">
      <dgm:prSet phldrT="[Текст]" custT="1"/>
      <dgm:spPr/>
      <dgm:t>
        <a:bodyPr/>
        <a:lstStyle/>
        <a:p>
          <a:r>
            <a:rPr lang="ru-RU" sz="195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- обеспечение условий для полного и стабильного поступления налогов и сборов в бюджет</a:t>
          </a:r>
          <a:endParaRPr lang="ru-RU" sz="1950" dirty="0"/>
        </a:p>
      </dgm:t>
    </dgm:pt>
    <dgm:pt modelId="{DA3E75FE-884F-49A9-95AC-2CA2848B8500}" type="parTrans" cxnId="{626821E1-E0D2-43AD-975D-92CDC5C0FF3D}">
      <dgm:prSet/>
      <dgm:spPr/>
      <dgm:t>
        <a:bodyPr/>
        <a:lstStyle/>
        <a:p>
          <a:endParaRPr lang="ru-RU"/>
        </a:p>
      </dgm:t>
    </dgm:pt>
    <dgm:pt modelId="{2F4A2014-3316-4D3F-9ABA-61F7FFAEC3C3}" type="sibTrans" cxnId="{626821E1-E0D2-43AD-975D-92CDC5C0FF3D}">
      <dgm:prSet/>
      <dgm:spPr/>
      <dgm:t>
        <a:bodyPr/>
        <a:lstStyle/>
        <a:p>
          <a:endParaRPr lang="ru-RU"/>
        </a:p>
      </dgm:t>
    </dgm:pt>
    <dgm:pt modelId="{373258ED-70F5-43CF-B2ED-5E0EB45B37FA}">
      <dgm:prSet custT="1"/>
      <dgm:spPr/>
      <dgm:t>
        <a:bodyPr/>
        <a:lstStyle/>
        <a:p>
          <a:r>
            <a:rPr lang="ru-RU" sz="20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- активизация инвестиционной деятельности, поддержка развития субъектов малого и среднего предпринимательства</a:t>
          </a:r>
          <a:endParaRPr lang="ru-RU" sz="2000" dirty="0"/>
        </a:p>
      </dgm:t>
    </dgm:pt>
    <dgm:pt modelId="{B8FE24EB-3575-4AC8-AE6B-B7159BC1AC3F}" type="parTrans" cxnId="{A59633EB-3D17-4A2C-9432-E1BD607378D1}">
      <dgm:prSet/>
      <dgm:spPr/>
      <dgm:t>
        <a:bodyPr/>
        <a:lstStyle/>
        <a:p>
          <a:endParaRPr lang="ru-RU"/>
        </a:p>
      </dgm:t>
    </dgm:pt>
    <dgm:pt modelId="{8AAFF205-C13D-417B-9949-A619A4993A3B}" type="sibTrans" cxnId="{A59633EB-3D17-4A2C-9432-E1BD607378D1}">
      <dgm:prSet/>
      <dgm:spPr/>
      <dgm:t>
        <a:bodyPr/>
        <a:lstStyle/>
        <a:p>
          <a:endParaRPr lang="ru-RU"/>
        </a:p>
      </dgm:t>
    </dgm:pt>
    <dgm:pt modelId="{DCCF4445-C909-4431-A70C-43349CC8B6FF}">
      <dgm:prSet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повышение эффективности и качества расходов бюджетных средств</a:t>
          </a:r>
          <a:endParaRPr lang="ru-RU" sz="2000" dirty="0"/>
        </a:p>
      </dgm:t>
    </dgm:pt>
    <dgm:pt modelId="{8A324CFF-5210-4B2E-AA8F-774AF63FCFB5}" type="parTrans" cxnId="{C896BAE1-52D0-4CE3-8CA2-6B4DDD8F1213}">
      <dgm:prSet/>
      <dgm:spPr/>
      <dgm:t>
        <a:bodyPr/>
        <a:lstStyle/>
        <a:p>
          <a:endParaRPr lang="ru-RU"/>
        </a:p>
      </dgm:t>
    </dgm:pt>
    <dgm:pt modelId="{C7F23FD7-B20D-4F56-BBBC-58D9E67B59A7}" type="sibTrans" cxnId="{C896BAE1-52D0-4CE3-8CA2-6B4DDD8F1213}">
      <dgm:prSet/>
      <dgm:spPr/>
      <dgm:t>
        <a:bodyPr/>
        <a:lstStyle/>
        <a:p>
          <a:endParaRPr lang="ru-RU"/>
        </a:p>
      </dgm:t>
    </dgm:pt>
    <dgm:pt modelId="{C74155D3-10C1-4D3D-9E0D-C1019DBE2484}" type="pres">
      <dgm:prSet presAssocID="{B60092FC-E529-4D0D-AED3-438C1B38C9B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17ADAB-377A-434F-8D3E-91F4D286FB5D}" type="pres">
      <dgm:prSet presAssocID="{CCF7EB8B-72BA-4795-B4B7-E16C9DE3D191}" presName="parentLin" presStyleCnt="0"/>
      <dgm:spPr/>
      <dgm:t>
        <a:bodyPr/>
        <a:lstStyle/>
        <a:p>
          <a:endParaRPr lang="ru-RU"/>
        </a:p>
      </dgm:t>
    </dgm:pt>
    <dgm:pt modelId="{CA4A7271-D943-4192-A2AE-192FF4231AD0}" type="pres">
      <dgm:prSet presAssocID="{CCF7EB8B-72BA-4795-B4B7-E16C9DE3D191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C147ED5F-32B2-4C5E-BD33-F4402A6CB3CA}" type="pres">
      <dgm:prSet presAssocID="{CCF7EB8B-72BA-4795-B4B7-E16C9DE3D191}" presName="parentText" presStyleLbl="node1" presStyleIdx="0" presStyleCnt="5" custScaleX="126198" custScaleY="243271" custLinFactNeighborX="-82700" custLinFactNeighborY="-162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0806EC-110E-4087-8919-81B900C58D4C}" type="pres">
      <dgm:prSet presAssocID="{CCF7EB8B-72BA-4795-B4B7-E16C9DE3D191}" presName="negativeSpace" presStyleCnt="0"/>
      <dgm:spPr/>
      <dgm:t>
        <a:bodyPr/>
        <a:lstStyle/>
        <a:p>
          <a:endParaRPr lang="ru-RU"/>
        </a:p>
      </dgm:t>
    </dgm:pt>
    <dgm:pt modelId="{8A262FDB-4434-4086-BDC1-0A9186DE6285}" type="pres">
      <dgm:prSet presAssocID="{CCF7EB8B-72BA-4795-B4B7-E16C9DE3D191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AB9D64-28FA-4D88-B7AE-28EB02C4677A}" type="pres">
      <dgm:prSet presAssocID="{1B8F7374-3A35-4A85-A6E0-7EB49593C2AC}" presName="spaceBetweenRectangles" presStyleCnt="0"/>
      <dgm:spPr/>
      <dgm:t>
        <a:bodyPr/>
        <a:lstStyle/>
        <a:p>
          <a:endParaRPr lang="ru-RU"/>
        </a:p>
      </dgm:t>
    </dgm:pt>
    <dgm:pt modelId="{7C90A760-3536-49AD-A070-B351D70B372A}" type="pres">
      <dgm:prSet presAssocID="{373258ED-70F5-43CF-B2ED-5E0EB45B37FA}" presName="parentLin" presStyleCnt="0"/>
      <dgm:spPr/>
      <dgm:t>
        <a:bodyPr/>
        <a:lstStyle/>
        <a:p>
          <a:endParaRPr lang="ru-RU"/>
        </a:p>
      </dgm:t>
    </dgm:pt>
    <dgm:pt modelId="{0252A8C4-A7F8-44E5-BDCD-2A633E6737D1}" type="pres">
      <dgm:prSet presAssocID="{373258ED-70F5-43CF-B2ED-5E0EB45B37FA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4D8D6407-7361-4E8D-BA49-05EC8E9CBC1F}" type="pres">
      <dgm:prSet presAssocID="{373258ED-70F5-43CF-B2ED-5E0EB45B37FA}" presName="parentText" presStyleLbl="node1" presStyleIdx="1" presStyleCnt="5" custScaleX="127390" custScaleY="232670" custLinFactNeighborX="-82700" custLinFactNeighborY="-130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66DA2C-B1F6-4D3C-8896-96CE63B78D0C}" type="pres">
      <dgm:prSet presAssocID="{373258ED-70F5-43CF-B2ED-5E0EB45B37FA}" presName="negativeSpace" presStyleCnt="0"/>
      <dgm:spPr/>
      <dgm:t>
        <a:bodyPr/>
        <a:lstStyle/>
        <a:p>
          <a:endParaRPr lang="ru-RU"/>
        </a:p>
      </dgm:t>
    </dgm:pt>
    <dgm:pt modelId="{298EF95E-F8EC-467A-A064-F3305A741B06}" type="pres">
      <dgm:prSet presAssocID="{373258ED-70F5-43CF-B2ED-5E0EB45B37FA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954CE-FB03-424A-BEB7-FEC010B27D07}" type="pres">
      <dgm:prSet presAssocID="{8AAFF205-C13D-417B-9949-A619A4993A3B}" presName="spaceBetweenRectangles" presStyleCnt="0"/>
      <dgm:spPr/>
      <dgm:t>
        <a:bodyPr/>
        <a:lstStyle/>
        <a:p>
          <a:endParaRPr lang="ru-RU"/>
        </a:p>
      </dgm:t>
    </dgm:pt>
    <dgm:pt modelId="{582710BF-CBD5-4F90-9861-B10DE5D15DFB}" type="pres">
      <dgm:prSet presAssocID="{EB437EAE-C85B-4BCA-A848-2DE2A321A2A1}" presName="parentLin" presStyleCnt="0"/>
      <dgm:spPr/>
      <dgm:t>
        <a:bodyPr/>
        <a:lstStyle/>
        <a:p>
          <a:endParaRPr lang="ru-RU"/>
        </a:p>
      </dgm:t>
    </dgm:pt>
    <dgm:pt modelId="{6C625F71-176A-4874-AFF5-3D1C3532D01F}" type="pres">
      <dgm:prSet presAssocID="{EB437EAE-C85B-4BCA-A848-2DE2A321A2A1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4E27C09C-9C1C-468F-A356-8C52D5A48A7E}" type="pres">
      <dgm:prSet presAssocID="{EB437EAE-C85B-4BCA-A848-2DE2A321A2A1}" presName="parentText" presStyleLbl="node1" presStyleIdx="2" presStyleCnt="5" custScaleX="127092" custScaleY="252435" custLinFactNeighborX="-82700" custLinFactNeighborY="-147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482300-2776-4BA3-B6B9-58A9D98A828E}" type="pres">
      <dgm:prSet presAssocID="{EB437EAE-C85B-4BCA-A848-2DE2A321A2A1}" presName="negativeSpace" presStyleCnt="0"/>
      <dgm:spPr/>
      <dgm:t>
        <a:bodyPr/>
        <a:lstStyle/>
        <a:p>
          <a:endParaRPr lang="ru-RU"/>
        </a:p>
      </dgm:t>
    </dgm:pt>
    <dgm:pt modelId="{C16C9270-0E63-45E2-9D75-793F80B085CE}" type="pres">
      <dgm:prSet presAssocID="{EB437EAE-C85B-4BCA-A848-2DE2A321A2A1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0BA28-6367-48F3-8CE1-3CFA42F03836}" type="pres">
      <dgm:prSet presAssocID="{9E0135F9-563E-4020-BE5C-68E2FC60FBF4}" presName="spaceBetweenRectangles" presStyleCnt="0"/>
      <dgm:spPr/>
      <dgm:t>
        <a:bodyPr/>
        <a:lstStyle/>
        <a:p>
          <a:endParaRPr lang="ru-RU"/>
        </a:p>
      </dgm:t>
    </dgm:pt>
    <dgm:pt modelId="{C76F04FC-7C08-4370-AB8B-FD0AC4A681A1}" type="pres">
      <dgm:prSet presAssocID="{95072E57-1705-4D1F-9B24-3AEF123F9A1E}" presName="parentLin" presStyleCnt="0"/>
      <dgm:spPr/>
      <dgm:t>
        <a:bodyPr/>
        <a:lstStyle/>
        <a:p>
          <a:endParaRPr lang="ru-RU"/>
        </a:p>
      </dgm:t>
    </dgm:pt>
    <dgm:pt modelId="{ED811BCD-372A-489C-BF50-7D8B63E1F354}" type="pres">
      <dgm:prSet presAssocID="{95072E57-1705-4D1F-9B24-3AEF123F9A1E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B6B33657-CCA9-43E6-A42A-E3425A9602FE}" type="pres">
      <dgm:prSet presAssocID="{95072E57-1705-4D1F-9B24-3AEF123F9A1E}" presName="parentText" presStyleLbl="node1" presStyleIdx="3" presStyleCnt="5" custScaleX="127088" custScaleY="247238" custLinFactNeighborX="-82700" custLinFactNeighborY="-159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D64F42-5F99-4A0E-B65C-84F9854E0563}" type="pres">
      <dgm:prSet presAssocID="{95072E57-1705-4D1F-9B24-3AEF123F9A1E}" presName="negativeSpace" presStyleCnt="0"/>
      <dgm:spPr/>
      <dgm:t>
        <a:bodyPr/>
        <a:lstStyle/>
        <a:p>
          <a:endParaRPr lang="ru-RU"/>
        </a:p>
      </dgm:t>
    </dgm:pt>
    <dgm:pt modelId="{A874498C-E9E4-42A5-A521-D45D0DA7EAEA}" type="pres">
      <dgm:prSet presAssocID="{95072E57-1705-4D1F-9B24-3AEF123F9A1E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B789BA-958B-4626-8B67-C16BE2CEB1F3}" type="pres">
      <dgm:prSet presAssocID="{2F4A2014-3316-4D3F-9ABA-61F7FFAEC3C3}" presName="spaceBetweenRectangles" presStyleCnt="0"/>
      <dgm:spPr/>
      <dgm:t>
        <a:bodyPr/>
        <a:lstStyle/>
        <a:p>
          <a:endParaRPr lang="ru-RU"/>
        </a:p>
      </dgm:t>
    </dgm:pt>
    <dgm:pt modelId="{E3108781-DBE3-4499-98AD-2EE753AD8A8B}" type="pres">
      <dgm:prSet presAssocID="{DCCF4445-C909-4431-A70C-43349CC8B6FF}" presName="parentLin" presStyleCnt="0"/>
      <dgm:spPr/>
      <dgm:t>
        <a:bodyPr/>
        <a:lstStyle/>
        <a:p>
          <a:endParaRPr lang="ru-RU"/>
        </a:p>
      </dgm:t>
    </dgm:pt>
    <dgm:pt modelId="{FB909B93-C258-4E0E-B68F-C764D5340B9B}" type="pres">
      <dgm:prSet presAssocID="{DCCF4445-C909-4431-A70C-43349CC8B6FF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A055A5F6-91D3-4C5C-B0B4-BEAA229D689D}" type="pres">
      <dgm:prSet presAssocID="{DCCF4445-C909-4431-A70C-43349CC8B6FF}" presName="parentText" presStyleLbl="node1" presStyleIdx="4" presStyleCnt="5" custScaleX="126164" custScaleY="216395" custLinFactNeighborX="-82700" custLinFactNeighborY="-119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B6E877-4116-416C-8EC8-1F59B28412E9}" type="pres">
      <dgm:prSet presAssocID="{DCCF4445-C909-4431-A70C-43349CC8B6FF}" presName="negativeSpace" presStyleCnt="0"/>
      <dgm:spPr/>
      <dgm:t>
        <a:bodyPr/>
        <a:lstStyle/>
        <a:p>
          <a:endParaRPr lang="ru-RU"/>
        </a:p>
      </dgm:t>
    </dgm:pt>
    <dgm:pt modelId="{C2FCAC85-989A-4B98-B081-E68AF6F45DD3}" type="pres">
      <dgm:prSet presAssocID="{DCCF4445-C909-4431-A70C-43349CC8B6FF}" presName="childText" presStyleLbl="conFgAcc1" presStyleIdx="4" presStyleCnt="5" custLinFactNeighborX="-3" custLinFactNeighborY="2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D22D70-3881-4634-B7C6-3F52A3B1C385}" srcId="{B60092FC-E529-4D0D-AED3-438C1B38C9B5}" destId="{CCF7EB8B-72BA-4795-B4B7-E16C9DE3D191}" srcOrd="0" destOrd="0" parTransId="{986535E8-ACAA-45BD-BC07-41F18B685109}" sibTransId="{1B8F7374-3A35-4A85-A6E0-7EB49593C2AC}"/>
    <dgm:cxn modelId="{A59633EB-3D17-4A2C-9432-E1BD607378D1}" srcId="{B60092FC-E529-4D0D-AED3-438C1B38C9B5}" destId="{373258ED-70F5-43CF-B2ED-5E0EB45B37FA}" srcOrd="1" destOrd="0" parTransId="{B8FE24EB-3575-4AC8-AE6B-B7159BC1AC3F}" sibTransId="{8AAFF205-C13D-417B-9949-A619A4993A3B}"/>
    <dgm:cxn modelId="{04E76BB1-8E29-4636-9789-A07AEFF10484}" type="presOf" srcId="{CCF7EB8B-72BA-4795-B4B7-E16C9DE3D191}" destId="{C147ED5F-32B2-4C5E-BD33-F4402A6CB3CA}" srcOrd="1" destOrd="0" presId="urn:microsoft.com/office/officeart/2005/8/layout/list1"/>
    <dgm:cxn modelId="{5B3B85D5-0254-4821-8F37-898FA015E979}" type="presOf" srcId="{DCCF4445-C909-4431-A70C-43349CC8B6FF}" destId="{FB909B93-C258-4E0E-B68F-C764D5340B9B}" srcOrd="0" destOrd="0" presId="urn:microsoft.com/office/officeart/2005/8/layout/list1"/>
    <dgm:cxn modelId="{62EE4379-BA0B-49C0-BA42-5040A166959F}" type="presOf" srcId="{EB437EAE-C85B-4BCA-A848-2DE2A321A2A1}" destId="{6C625F71-176A-4874-AFF5-3D1C3532D01F}" srcOrd="0" destOrd="0" presId="urn:microsoft.com/office/officeart/2005/8/layout/list1"/>
    <dgm:cxn modelId="{DB448F03-6E46-431B-86B1-502E437DE7F9}" type="presOf" srcId="{95072E57-1705-4D1F-9B24-3AEF123F9A1E}" destId="{ED811BCD-372A-489C-BF50-7D8B63E1F354}" srcOrd="0" destOrd="0" presId="urn:microsoft.com/office/officeart/2005/8/layout/list1"/>
    <dgm:cxn modelId="{FD03A7FC-D6C7-4E37-B97B-79F437CEB2BA}" type="presOf" srcId="{373258ED-70F5-43CF-B2ED-5E0EB45B37FA}" destId="{0252A8C4-A7F8-44E5-BDCD-2A633E6737D1}" srcOrd="0" destOrd="0" presId="urn:microsoft.com/office/officeart/2005/8/layout/list1"/>
    <dgm:cxn modelId="{03E5A25C-D06F-4A1E-8AC7-22A3678E052B}" type="presOf" srcId="{EB437EAE-C85B-4BCA-A848-2DE2A321A2A1}" destId="{4E27C09C-9C1C-468F-A356-8C52D5A48A7E}" srcOrd="1" destOrd="0" presId="urn:microsoft.com/office/officeart/2005/8/layout/list1"/>
    <dgm:cxn modelId="{C896BAE1-52D0-4CE3-8CA2-6B4DDD8F1213}" srcId="{B60092FC-E529-4D0D-AED3-438C1B38C9B5}" destId="{DCCF4445-C909-4431-A70C-43349CC8B6FF}" srcOrd="4" destOrd="0" parTransId="{8A324CFF-5210-4B2E-AA8F-774AF63FCFB5}" sibTransId="{C7F23FD7-B20D-4F56-BBBC-58D9E67B59A7}"/>
    <dgm:cxn modelId="{626821E1-E0D2-43AD-975D-92CDC5C0FF3D}" srcId="{B60092FC-E529-4D0D-AED3-438C1B38C9B5}" destId="{95072E57-1705-4D1F-9B24-3AEF123F9A1E}" srcOrd="3" destOrd="0" parTransId="{DA3E75FE-884F-49A9-95AC-2CA2848B8500}" sibTransId="{2F4A2014-3316-4D3F-9ABA-61F7FFAEC3C3}"/>
    <dgm:cxn modelId="{692FFD73-F8B7-4D7A-9671-98F52308B8B9}" type="presOf" srcId="{373258ED-70F5-43CF-B2ED-5E0EB45B37FA}" destId="{4D8D6407-7361-4E8D-BA49-05EC8E9CBC1F}" srcOrd="1" destOrd="0" presId="urn:microsoft.com/office/officeart/2005/8/layout/list1"/>
    <dgm:cxn modelId="{A551A25E-56B2-4488-A992-1753E7C27658}" type="presOf" srcId="{B60092FC-E529-4D0D-AED3-438C1B38C9B5}" destId="{C74155D3-10C1-4D3D-9E0D-C1019DBE2484}" srcOrd="0" destOrd="0" presId="urn:microsoft.com/office/officeart/2005/8/layout/list1"/>
    <dgm:cxn modelId="{1AE2AE72-5183-4B84-BD77-E961E9E2C3B8}" type="presOf" srcId="{CCF7EB8B-72BA-4795-B4B7-E16C9DE3D191}" destId="{CA4A7271-D943-4192-A2AE-192FF4231AD0}" srcOrd="0" destOrd="0" presId="urn:microsoft.com/office/officeart/2005/8/layout/list1"/>
    <dgm:cxn modelId="{8EA34BB8-A713-4A37-9A00-05877D2CACDC}" type="presOf" srcId="{DCCF4445-C909-4431-A70C-43349CC8B6FF}" destId="{A055A5F6-91D3-4C5C-B0B4-BEAA229D689D}" srcOrd="1" destOrd="0" presId="urn:microsoft.com/office/officeart/2005/8/layout/list1"/>
    <dgm:cxn modelId="{2FA1026D-DA94-4CAC-A050-7A2B4993511B}" srcId="{B60092FC-E529-4D0D-AED3-438C1B38C9B5}" destId="{EB437EAE-C85B-4BCA-A848-2DE2A321A2A1}" srcOrd="2" destOrd="0" parTransId="{18D8F81E-C127-40B5-BDDA-DAC0CB4834CD}" sibTransId="{9E0135F9-563E-4020-BE5C-68E2FC60FBF4}"/>
    <dgm:cxn modelId="{58CAD835-1B45-4214-87CB-21806E12134E}" type="presOf" srcId="{95072E57-1705-4D1F-9B24-3AEF123F9A1E}" destId="{B6B33657-CCA9-43E6-A42A-E3425A9602FE}" srcOrd="1" destOrd="0" presId="urn:microsoft.com/office/officeart/2005/8/layout/list1"/>
    <dgm:cxn modelId="{81C7A686-D8B7-4498-8FD8-F97148635766}" type="presParOf" srcId="{C74155D3-10C1-4D3D-9E0D-C1019DBE2484}" destId="{BA17ADAB-377A-434F-8D3E-91F4D286FB5D}" srcOrd="0" destOrd="0" presId="urn:microsoft.com/office/officeart/2005/8/layout/list1"/>
    <dgm:cxn modelId="{A8B804B7-1093-46CC-89D7-59B481D1F4DB}" type="presParOf" srcId="{BA17ADAB-377A-434F-8D3E-91F4D286FB5D}" destId="{CA4A7271-D943-4192-A2AE-192FF4231AD0}" srcOrd="0" destOrd="0" presId="urn:microsoft.com/office/officeart/2005/8/layout/list1"/>
    <dgm:cxn modelId="{6515AD58-6D23-4D4D-B678-7D05DB575EE4}" type="presParOf" srcId="{BA17ADAB-377A-434F-8D3E-91F4D286FB5D}" destId="{C147ED5F-32B2-4C5E-BD33-F4402A6CB3CA}" srcOrd="1" destOrd="0" presId="urn:microsoft.com/office/officeart/2005/8/layout/list1"/>
    <dgm:cxn modelId="{AB464365-364D-44B3-BAC0-AF74B84A25D0}" type="presParOf" srcId="{C74155D3-10C1-4D3D-9E0D-C1019DBE2484}" destId="{FD0806EC-110E-4087-8919-81B900C58D4C}" srcOrd="1" destOrd="0" presId="urn:microsoft.com/office/officeart/2005/8/layout/list1"/>
    <dgm:cxn modelId="{A51D0766-1F2F-4D63-9FAC-791A2B4A1BDD}" type="presParOf" srcId="{C74155D3-10C1-4D3D-9E0D-C1019DBE2484}" destId="{8A262FDB-4434-4086-BDC1-0A9186DE6285}" srcOrd="2" destOrd="0" presId="urn:microsoft.com/office/officeart/2005/8/layout/list1"/>
    <dgm:cxn modelId="{FA76B12A-B64C-4806-94E1-C4FA0B18C7B2}" type="presParOf" srcId="{C74155D3-10C1-4D3D-9E0D-C1019DBE2484}" destId="{5CAB9D64-28FA-4D88-B7AE-28EB02C4677A}" srcOrd="3" destOrd="0" presId="urn:microsoft.com/office/officeart/2005/8/layout/list1"/>
    <dgm:cxn modelId="{46BE0674-83AD-490D-A85C-946EB26C184B}" type="presParOf" srcId="{C74155D3-10C1-4D3D-9E0D-C1019DBE2484}" destId="{7C90A760-3536-49AD-A070-B351D70B372A}" srcOrd="4" destOrd="0" presId="urn:microsoft.com/office/officeart/2005/8/layout/list1"/>
    <dgm:cxn modelId="{7590CBFC-F273-42B8-892D-193C19260B0D}" type="presParOf" srcId="{7C90A760-3536-49AD-A070-B351D70B372A}" destId="{0252A8C4-A7F8-44E5-BDCD-2A633E6737D1}" srcOrd="0" destOrd="0" presId="urn:microsoft.com/office/officeart/2005/8/layout/list1"/>
    <dgm:cxn modelId="{0CB5BFD1-3BB2-40DA-A7B7-FBA8B96F0420}" type="presParOf" srcId="{7C90A760-3536-49AD-A070-B351D70B372A}" destId="{4D8D6407-7361-4E8D-BA49-05EC8E9CBC1F}" srcOrd="1" destOrd="0" presId="urn:microsoft.com/office/officeart/2005/8/layout/list1"/>
    <dgm:cxn modelId="{9910FF7D-7B2B-4918-8D5F-EBB10B8EA140}" type="presParOf" srcId="{C74155D3-10C1-4D3D-9E0D-C1019DBE2484}" destId="{BE66DA2C-B1F6-4D3C-8896-96CE63B78D0C}" srcOrd="5" destOrd="0" presId="urn:microsoft.com/office/officeart/2005/8/layout/list1"/>
    <dgm:cxn modelId="{F4CFAC52-3CB4-4814-A994-C2A57BE1A22E}" type="presParOf" srcId="{C74155D3-10C1-4D3D-9E0D-C1019DBE2484}" destId="{298EF95E-F8EC-467A-A064-F3305A741B06}" srcOrd="6" destOrd="0" presId="urn:microsoft.com/office/officeart/2005/8/layout/list1"/>
    <dgm:cxn modelId="{70CD535F-B863-40B7-8A14-4F8566617977}" type="presParOf" srcId="{C74155D3-10C1-4D3D-9E0D-C1019DBE2484}" destId="{645954CE-FB03-424A-BEB7-FEC010B27D07}" srcOrd="7" destOrd="0" presId="urn:microsoft.com/office/officeart/2005/8/layout/list1"/>
    <dgm:cxn modelId="{95CDF297-F3C3-45E4-A446-48FC4A12AD52}" type="presParOf" srcId="{C74155D3-10C1-4D3D-9E0D-C1019DBE2484}" destId="{582710BF-CBD5-4F90-9861-B10DE5D15DFB}" srcOrd="8" destOrd="0" presId="urn:microsoft.com/office/officeart/2005/8/layout/list1"/>
    <dgm:cxn modelId="{C4B107BA-C63B-46F1-98BB-605C5A9EA828}" type="presParOf" srcId="{582710BF-CBD5-4F90-9861-B10DE5D15DFB}" destId="{6C625F71-176A-4874-AFF5-3D1C3532D01F}" srcOrd="0" destOrd="0" presId="urn:microsoft.com/office/officeart/2005/8/layout/list1"/>
    <dgm:cxn modelId="{FCADF8B8-958C-4275-807D-5451C6537E2A}" type="presParOf" srcId="{582710BF-CBD5-4F90-9861-B10DE5D15DFB}" destId="{4E27C09C-9C1C-468F-A356-8C52D5A48A7E}" srcOrd="1" destOrd="0" presId="urn:microsoft.com/office/officeart/2005/8/layout/list1"/>
    <dgm:cxn modelId="{D7FCB967-EEB7-4058-B452-F067760BC634}" type="presParOf" srcId="{C74155D3-10C1-4D3D-9E0D-C1019DBE2484}" destId="{38482300-2776-4BA3-B6B9-58A9D98A828E}" srcOrd="9" destOrd="0" presId="urn:microsoft.com/office/officeart/2005/8/layout/list1"/>
    <dgm:cxn modelId="{815C7180-463F-4E59-852F-61C4ED90B11E}" type="presParOf" srcId="{C74155D3-10C1-4D3D-9E0D-C1019DBE2484}" destId="{C16C9270-0E63-45E2-9D75-793F80B085CE}" srcOrd="10" destOrd="0" presId="urn:microsoft.com/office/officeart/2005/8/layout/list1"/>
    <dgm:cxn modelId="{8FE247BF-B2CF-4B11-B009-093A4310060D}" type="presParOf" srcId="{C74155D3-10C1-4D3D-9E0D-C1019DBE2484}" destId="{7610BA28-6367-48F3-8CE1-3CFA42F03836}" srcOrd="11" destOrd="0" presId="urn:microsoft.com/office/officeart/2005/8/layout/list1"/>
    <dgm:cxn modelId="{A3631AC9-3349-420D-A576-582D213D0E87}" type="presParOf" srcId="{C74155D3-10C1-4D3D-9E0D-C1019DBE2484}" destId="{C76F04FC-7C08-4370-AB8B-FD0AC4A681A1}" srcOrd="12" destOrd="0" presId="urn:microsoft.com/office/officeart/2005/8/layout/list1"/>
    <dgm:cxn modelId="{B9C8B8E8-5501-4DB0-8224-437B342F2A46}" type="presParOf" srcId="{C76F04FC-7C08-4370-AB8B-FD0AC4A681A1}" destId="{ED811BCD-372A-489C-BF50-7D8B63E1F354}" srcOrd="0" destOrd="0" presId="urn:microsoft.com/office/officeart/2005/8/layout/list1"/>
    <dgm:cxn modelId="{1406D7B9-7ADC-4967-B20E-454D77DC8D71}" type="presParOf" srcId="{C76F04FC-7C08-4370-AB8B-FD0AC4A681A1}" destId="{B6B33657-CCA9-43E6-A42A-E3425A9602FE}" srcOrd="1" destOrd="0" presId="urn:microsoft.com/office/officeart/2005/8/layout/list1"/>
    <dgm:cxn modelId="{1A169D4D-7019-49AA-81DD-54F27E5479B6}" type="presParOf" srcId="{C74155D3-10C1-4D3D-9E0D-C1019DBE2484}" destId="{3BD64F42-5F99-4A0E-B65C-84F9854E0563}" srcOrd="13" destOrd="0" presId="urn:microsoft.com/office/officeart/2005/8/layout/list1"/>
    <dgm:cxn modelId="{7406868C-3C7D-4141-B074-476F7346A02D}" type="presParOf" srcId="{C74155D3-10C1-4D3D-9E0D-C1019DBE2484}" destId="{A874498C-E9E4-42A5-A521-D45D0DA7EAEA}" srcOrd="14" destOrd="0" presId="urn:microsoft.com/office/officeart/2005/8/layout/list1"/>
    <dgm:cxn modelId="{FAEC0899-524B-40EF-AB03-07513FA370F9}" type="presParOf" srcId="{C74155D3-10C1-4D3D-9E0D-C1019DBE2484}" destId="{A7B789BA-958B-4626-8B67-C16BE2CEB1F3}" srcOrd="15" destOrd="0" presId="urn:microsoft.com/office/officeart/2005/8/layout/list1"/>
    <dgm:cxn modelId="{13C8F6EC-9228-4D23-ABB7-D52330F20D62}" type="presParOf" srcId="{C74155D3-10C1-4D3D-9E0D-C1019DBE2484}" destId="{E3108781-DBE3-4499-98AD-2EE753AD8A8B}" srcOrd="16" destOrd="0" presId="urn:microsoft.com/office/officeart/2005/8/layout/list1"/>
    <dgm:cxn modelId="{30437411-2CF8-4682-A080-EE3A0BA328AF}" type="presParOf" srcId="{E3108781-DBE3-4499-98AD-2EE753AD8A8B}" destId="{FB909B93-C258-4E0E-B68F-C764D5340B9B}" srcOrd="0" destOrd="0" presId="urn:microsoft.com/office/officeart/2005/8/layout/list1"/>
    <dgm:cxn modelId="{19F2B541-C0C1-44BD-9E09-7D66A464B129}" type="presParOf" srcId="{E3108781-DBE3-4499-98AD-2EE753AD8A8B}" destId="{A055A5F6-91D3-4C5C-B0B4-BEAA229D689D}" srcOrd="1" destOrd="0" presId="urn:microsoft.com/office/officeart/2005/8/layout/list1"/>
    <dgm:cxn modelId="{C500E632-362C-4A4D-B157-C5D6AADE697A}" type="presParOf" srcId="{C74155D3-10C1-4D3D-9E0D-C1019DBE2484}" destId="{97B6E877-4116-416C-8EC8-1F59B28412E9}" srcOrd="17" destOrd="0" presId="urn:microsoft.com/office/officeart/2005/8/layout/list1"/>
    <dgm:cxn modelId="{9EAFAA8B-0D0C-44D8-B017-4A2A1A9F8485}" type="presParOf" srcId="{C74155D3-10C1-4D3D-9E0D-C1019DBE2484}" destId="{C2FCAC85-989A-4B98-B081-E68AF6F45DD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33CD79-AFBA-4410-9D6C-95814090829F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2A826F1-3742-48D8-ABBE-D8D8435A5833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 Основное мероприятие "Организации пункта временного размещения населения, пострадавшего в ЧС (в </a:t>
          </a:r>
          <a:r>
            <a:rPr lang="ru-RU" b="1" dirty="0" err="1" smtClean="0">
              <a:solidFill>
                <a:schemeClr val="tx1"/>
              </a:solidFill>
            </a:rPr>
            <a:t>т.ч</a:t>
          </a:r>
          <a:r>
            <a:rPr lang="ru-RU" b="1" dirty="0" smtClean="0">
              <a:solidFill>
                <a:schemeClr val="tx1"/>
              </a:solidFill>
            </a:rPr>
            <a:t>. мобильные пункты обогрева)"</a:t>
          </a:r>
          <a:endParaRPr lang="ru-RU" b="1" dirty="0">
            <a:solidFill>
              <a:schemeClr val="tx1"/>
            </a:solidFill>
          </a:endParaRPr>
        </a:p>
      </dgm:t>
    </dgm:pt>
    <dgm:pt modelId="{8461FE69-3EC1-4A53-81EE-5161713670B6}" type="parTrans" cxnId="{66861521-08D2-46C2-890D-A10BD85774B4}">
      <dgm:prSet/>
      <dgm:spPr/>
      <dgm:t>
        <a:bodyPr/>
        <a:lstStyle/>
        <a:p>
          <a:endParaRPr lang="ru-RU"/>
        </a:p>
      </dgm:t>
    </dgm:pt>
    <dgm:pt modelId="{D7039648-F2BB-448E-8B60-51E94C0060F3}" type="sibTrans" cxnId="{66861521-08D2-46C2-890D-A10BD85774B4}">
      <dgm:prSet/>
      <dgm:spPr/>
      <dgm:t>
        <a:bodyPr/>
        <a:lstStyle/>
        <a:p>
          <a:endParaRPr lang="ru-RU"/>
        </a:p>
      </dgm:t>
    </dgm:pt>
    <dgm:pt modelId="{72E0573E-DF21-4ABA-BA2D-BBB98CD4C707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 Основное мероприятие "Создание и своевременное восполнение резерва материальных ресурсов для ликвидации ЧС "</a:t>
          </a:r>
          <a:endParaRPr lang="ru-RU" b="1" dirty="0">
            <a:solidFill>
              <a:schemeClr val="tx1"/>
            </a:solidFill>
          </a:endParaRPr>
        </a:p>
      </dgm:t>
    </dgm:pt>
    <dgm:pt modelId="{F5CA6D57-123B-4A01-89C3-78144CD8829B}" type="parTrans" cxnId="{FC56356C-A3BA-4108-95DC-4C7AA8C6DAB4}">
      <dgm:prSet/>
      <dgm:spPr/>
      <dgm:t>
        <a:bodyPr/>
        <a:lstStyle/>
        <a:p>
          <a:endParaRPr lang="ru-RU"/>
        </a:p>
      </dgm:t>
    </dgm:pt>
    <dgm:pt modelId="{A4BBD1E5-C030-4EC4-AB1C-A98E8E2A0EA5}" type="sibTrans" cxnId="{FC56356C-A3BA-4108-95DC-4C7AA8C6DAB4}">
      <dgm:prSet/>
      <dgm:spPr/>
      <dgm:t>
        <a:bodyPr/>
        <a:lstStyle/>
        <a:p>
          <a:endParaRPr lang="ru-RU"/>
        </a:p>
      </dgm:t>
    </dgm:pt>
    <dgm:pt modelId="{A08FEDE2-A834-4029-B24B-0A9D685A18D5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 Основное мероприятие "Организация эксплуатации системы-112 на базе МКУ"</a:t>
          </a:r>
          <a:endParaRPr lang="ru-RU" b="1" dirty="0">
            <a:solidFill>
              <a:schemeClr val="tx1"/>
            </a:solidFill>
          </a:endParaRPr>
        </a:p>
      </dgm:t>
    </dgm:pt>
    <dgm:pt modelId="{B7D359BD-8650-42BC-882E-099B63FE8CF9}" type="parTrans" cxnId="{765A1B98-47A0-40D8-891C-3E25CB0A35DD}">
      <dgm:prSet/>
      <dgm:spPr/>
      <dgm:t>
        <a:bodyPr/>
        <a:lstStyle/>
        <a:p>
          <a:endParaRPr lang="ru-RU"/>
        </a:p>
      </dgm:t>
    </dgm:pt>
    <dgm:pt modelId="{FC2193C9-91D0-46C8-A9BA-7B0C6C4F2D16}" type="sibTrans" cxnId="{765A1B98-47A0-40D8-891C-3E25CB0A35DD}">
      <dgm:prSet/>
      <dgm:spPr/>
      <dgm:t>
        <a:bodyPr/>
        <a:lstStyle/>
        <a:p>
          <a:endParaRPr lang="ru-RU"/>
        </a:p>
      </dgm:t>
    </dgm:pt>
    <dgm:pt modelId="{F25EA9A1-3280-44C2-89C1-135962075142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 Основное мероприятие "Построение, организация эксплуатации и развитие АПК "Безопасный города" на территории муниципального района"</a:t>
          </a:r>
          <a:endParaRPr lang="ru-RU" b="1" dirty="0">
            <a:solidFill>
              <a:schemeClr val="tx1"/>
            </a:solidFill>
          </a:endParaRPr>
        </a:p>
      </dgm:t>
    </dgm:pt>
    <dgm:pt modelId="{1EA34DA7-B0DD-4553-BE90-9BB6DC1E96E2}" type="parTrans" cxnId="{A95127F6-76BA-4275-9536-460A54FDCFE7}">
      <dgm:prSet/>
      <dgm:spPr/>
      <dgm:t>
        <a:bodyPr/>
        <a:lstStyle/>
        <a:p>
          <a:endParaRPr lang="ru-RU"/>
        </a:p>
      </dgm:t>
    </dgm:pt>
    <dgm:pt modelId="{13028EE4-760C-4085-A21C-53755FCEB3D7}" type="sibTrans" cxnId="{A95127F6-76BA-4275-9536-460A54FDCFE7}">
      <dgm:prSet/>
      <dgm:spPr/>
      <dgm:t>
        <a:bodyPr/>
        <a:lstStyle/>
        <a:p>
          <a:endParaRPr lang="ru-RU"/>
        </a:p>
      </dgm:t>
    </dgm:pt>
    <dgm:pt modelId="{49ABE97C-1735-426A-8385-0F04ACF5FE64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 Основное мероприятие "Развитие, содержание и организация функционирования муниципальной системы вещания населения"</a:t>
          </a:r>
          <a:endParaRPr lang="ru-RU" b="1" dirty="0">
            <a:solidFill>
              <a:schemeClr val="tx1"/>
            </a:solidFill>
          </a:endParaRPr>
        </a:p>
      </dgm:t>
    </dgm:pt>
    <dgm:pt modelId="{BA749BE6-642A-4472-982C-C0519BA0C12A}" type="parTrans" cxnId="{9BAE3902-51D7-43F8-9044-713BA4B96CA0}">
      <dgm:prSet/>
      <dgm:spPr/>
      <dgm:t>
        <a:bodyPr/>
        <a:lstStyle/>
        <a:p>
          <a:endParaRPr lang="ru-RU"/>
        </a:p>
      </dgm:t>
    </dgm:pt>
    <dgm:pt modelId="{E03E823D-495C-4491-A8F2-A6519FCB6BC7}" type="sibTrans" cxnId="{9BAE3902-51D7-43F8-9044-713BA4B96CA0}">
      <dgm:prSet/>
      <dgm:spPr/>
      <dgm:t>
        <a:bodyPr/>
        <a:lstStyle/>
        <a:p>
          <a:endParaRPr lang="ru-RU"/>
        </a:p>
      </dgm:t>
    </dgm:pt>
    <dgm:pt modelId="{8FFE3F17-5F16-4CAF-B86D-D17CFAF1EB70}" type="pres">
      <dgm:prSet presAssocID="{EB33CD79-AFBA-4410-9D6C-95814090829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8B36D3-D00E-4F16-83AC-7F7FB109D5AA}" type="pres">
      <dgm:prSet presAssocID="{C2A826F1-3742-48D8-ABBE-D8D8435A583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2329BA-3986-49EC-A055-97A52633C058}" type="pres">
      <dgm:prSet presAssocID="{D7039648-F2BB-448E-8B60-51E94C0060F3}" presName="sibTrans" presStyleCnt="0"/>
      <dgm:spPr/>
    </dgm:pt>
    <dgm:pt modelId="{FF0ECE40-6349-4766-9C16-37DBD13F4E43}" type="pres">
      <dgm:prSet presAssocID="{72E0573E-DF21-4ABA-BA2D-BBB98CD4C70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0C7943-0552-45B7-B10A-1F860178E102}" type="pres">
      <dgm:prSet presAssocID="{A4BBD1E5-C030-4EC4-AB1C-A98E8E2A0EA5}" presName="sibTrans" presStyleCnt="0"/>
      <dgm:spPr/>
    </dgm:pt>
    <dgm:pt modelId="{174D79ED-56BA-4837-A5F8-0AF9AA9DEEED}" type="pres">
      <dgm:prSet presAssocID="{A08FEDE2-A834-4029-B24B-0A9D685A18D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E1FF0C-798D-4912-9B23-B51098B83BB7}" type="pres">
      <dgm:prSet presAssocID="{FC2193C9-91D0-46C8-A9BA-7B0C6C4F2D16}" presName="sibTrans" presStyleCnt="0"/>
      <dgm:spPr/>
    </dgm:pt>
    <dgm:pt modelId="{1AC13DE8-BF2D-46B4-A8C0-7C22DA3D8B0E}" type="pres">
      <dgm:prSet presAssocID="{F25EA9A1-3280-44C2-89C1-13596207514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D43F24-46C3-484C-8C14-0114CBA6FCC4}" type="pres">
      <dgm:prSet presAssocID="{13028EE4-760C-4085-A21C-53755FCEB3D7}" presName="sibTrans" presStyleCnt="0"/>
      <dgm:spPr/>
    </dgm:pt>
    <dgm:pt modelId="{D858143C-E446-464C-9C3B-7D394BA66D88}" type="pres">
      <dgm:prSet presAssocID="{49ABE97C-1735-426A-8385-0F04ACF5FE6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5127F6-76BA-4275-9536-460A54FDCFE7}" srcId="{EB33CD79-AFBA-4410-9D6C-95814090829F}" destId="{F25EA9A1-3280-44C2-89C1-135962075142}" srcOrd="3" destOrd="0" parTransId="{1EA34DA7-B0DD-4553-BE90-9BB6DC1E96E2}" sibTransId="{13028EE4-760C-4085-A21C-53755FCEB3D7}"/>
    <dgm:cxn modelId="{9BAE3902-51D7-43F8-9044-713BA4B96CA0}" srcId="{EB33CD79-AFBA-4410-9D6C-95814090829F}" destId="{49ABE97C-1735-426A-8385-0F04ACF5FE64}" srcOrd="4" destOrd="0" parTransId="{BA749BE6-642A-4472-982C-C0519BA0C12A}" sibTransId="{E03E823D-495C-4491-A8F2-A6519FCB6BC7}"/>
    <dgm:cxn modelId="{3C52764A-44EE-4818-ACC4-618AEF70F7D8}" type="presOf" srcId="{EB33CD79-AFBA-4410-9D6C-95814090829F}" destId="{8FFE3F17-5F16-4CAF-B86D-D17CFAF1EB70}" srcOrd="0" destOrd="0" presId="urn:microsoft.com/office/officeart/2005/8/layout/default"/>
    <dgm:cxn modelId="{A8F8792B-6567-4220-874F-AC046476C724}" type="presOf" srcId="{A08FEDE2-A834-4029-B24B-0A9D685A18D5}" destId="{174D79ED-56BA-4837-A5F8-0AF9AA9DEEED}" srcOrd="0" destOrd="0" presId="urn:microsoft.com/office/officeart/2005/8/layout/default"/>
    <dgm:cxn modelId="{66861521-08D2-46C2-890D-A10BD85774B4}" srcId="{EB33CD79-AFBA-4410-9D6C-95814090829F}" destId="{C2A826F1-3742-48D8-ABBE-D8D8435A5833}" srcOrd="0" destOrd="0" parTransId="{8461FE69-3EC1-4A53-81EE-5161713670B6}" sibTransId="{D7039648-F2BB-448E-8B60-51E94C0060F3}"/>
    <dgm:cxn modelId="{FC56356C-A3BA-4108-95DC-4C7AA8C6DAB4}" srcId="{EB33CD79-AFBA-4410-9D6C-95814090829F}" destId="{72E0573E-DF21-4ABA-BA2D-BBB98CD4C707}" srcOrd="1" destOrd="0" parTransId="{F5CA6D57-123B-4A01-89C3-78144CD8829B}" sibTransId="{A4BBD1E5-C030-4EC4-AB1C-A98E8E2A0EA5}"/>
    <dgm:cxn modelId="{4E2725F6-CE5F-4890-AF3E-47C496D1A5CE}" type="presOf" srcId="{49ABE97C-1735-426A-8385-0F04ACF5FE64}" destId="{D858143C-E446-464C-9C3B-7D394BA66D88}" srcOrd="0" destOrd="0" presId="urn:microsoft.com/office/officeart/2005/8/layout/default"/>
    <dgm:cxn modelId="{765A1B98-47A0-40D8-891C-3E25CB0A35DD}" srcId="{EB33CD79-AFBA-4410-9D6C-95814090829F}" destId="{A08FEDE2-A834-4029-B24B-0A9D685A18D5}" srcOrd="2" destOrd="0" parTransId="{B7D359BD-8650-42BC-882E-099B63FE8CF9}" sibTransId="{FC2193C9-91D0-46C8-A9BA-7B0C6C4F2D16}"/>
    <dgm:cxn modelId="{83E36761-7DBD-4B49-AAEB-87D507BE28D8}" type="presOf" srcId="{72E0573E-DF21-4ABA-BA2D-BBB98CD4C707}" destId="{FF0ECE40-6349-4766-9C16-37DBD13F4E43}" srcOrd="0" destOrd="0" presId="urn:microsoft.com/office/officeart/2005/8/layout/default"/>
    <dgm:cxn modelId="{0CA15991-0BD8-413D-A916-6E7F94281D52}" type="presOf" srcId="{C2A826F1-3742-48D8-ABBE-D8D8435A5833}" destId="{A08B36D3-D00E-4F16-83AC-7F7FB109D5AA}" srcOrd="0" destOrd="0" presId="urn:microsoft.com/office/officeart/2005/8/layout/default"/>
    <dgm:cxn modelId="{1C0242B7-C112-4D9F-A749-220308D1BC93}" type="presOf" srcId="{F25EA9A1-3280-44C2-89C1-135962075142}" destId="{1AC13DE8-BF2D-46B4-A8C0-7C22DA3D8B0E}" srcOrd="0" destOrd="0" presId="urn:microsoft.com/office/officeart/2005/8/layout/default"/>
    <dgm:cxn modelId="{DF55ED11-B3C1-43FE-9134-DCEFB21A0048}" type="presParOf" srcId="{8FFE3F17-5F16-4CAF-B86D-D17CFAF1EB70}" destId="{A08B36D3-D00E-4F16-83AC-7F7FB109D5AA}" srcOrd="0" destOrd="0" presId="urn:microsoft.com/office/officeart/2005/8/layout/default"/>
    <dgm:cxn modelId="{453202B1-8FCD-4C8E-A043-C56FFB4DD258}" type="presParOf" srcId="{8FFE3F17-5F16-4CAF-B86D-D17CFAF1EB70}" destId="{972329BA-3986-49EC-A055-97A52633C058}" srcOrd="1" destOrd="0" presId="urn:microsoft.com/office/officeart/2005/8/layout/default"/>
    <dgm:cxn modelId="{8104FE1F-BAED-4B75-A8B8-B936F8DF9A8E}" type="presParOf" srcId="{8FFE3F17-5F16-4CAF-B86D-D17CFAF1EB70}" destId="{FF0ECE40-6349-4766-9C16-37DBD13F4E43}" srcOrd="2" destOrd="0" presId="urn:microsoft.com/office/officeart/2005/8/layout/default"/>
    <dgm:cxn modelId="{868CEA11-D91F-4544-A17F-02A9113ADBC6}" type="presParOf" srcId="{8FFE3F17-5F16-4CAF-B86D-D17CFAF1EB70}" destId="{210C7943-0552-45B7-B10A-1F860178E102}" srcOrd="3" destOrd="0" presId="urn:microsoft.com/office/officeart/2005/8/layout/default"/>
    <dgm:cxn modelId="{5BB779E0-2ED8-4782-B46D-1C2056B065B7}" type="presParOf" srcId="{8FFE3F17-5F16-4CAF-B86D-D17CFAF1EB70}" destId="{174D79ED-56BA-4837-A5F8-0AF9AA9DEEED}" srcOrd="4" destOrd="0" presId="urn:microsoft.com/office/officeart/2005/8/layout/default"/>
    <dgm:cxn modelId="{D4A3191C-6581-4750-BA13-D741E283525A}" type="presParOf" srcId="{8FFE3F17-5F16-4CAF-B86D-D17CFAF1EB70}" destId="{54E1FF0C-798D-4912-9B23-B51098B83BB7}" srcOrd="5" destOrd="0" presId="urn:microsoft.com/office/officeart/2005/8/layout/default"/>
    <dgm:cxn modelId="{17B9E71A-5304-4C80-BB15-0E2795C44EB7}" type="presParOf" srcId="{8FFE3F17-5F16-4CAF-B86D-D17CFAF1EB70}" destId="{1AC13DE8-BF2D-46B4-A8C0-7C22DA3D8B0E}" srcOrd="6" destOrd="0" presId="urn:microsoft.com/office/officeart/2005/8/layout/default"/>
    <dgm:cxn modelId="{8BA69771-4076-49E7-B6AD-F4CCE9167C34}" type="presParOf" srcId="{8FFE3F17-5F16-4CAF-B86D-D17CFAF1EB70}" destId="{7FD43F24-46C3-484C-8C14-0114CBA6FCC4}" srcOrd="7" destOrd="0" presId="urn:microsoft.com/office/officeart/2005/8/layout/default"/>
    <dgm:cxn modelId="{362F7342-3503-4860-AEB0-A2FE3673D5B6}" type="presParOf" srcId="{8FFE3F17-5F16-4CAF-B86D-D17CFAF1EB70}" destId="{D858143C-E446-464C-9C3B-7D394BA66D8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B1A2D1-51A2-49EB-AC50-AD0B6F0A78A4}" type="doc">
      <dgm:prSet loTypeId="urn:microsoft.com/office/officeart/2008/layout/AlternatingHexagons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1444E4C-B627-48AA-8CDD-E0163482F6E7}">
      <dgm:prSet phldrT="[Текст]" custT="1"/>
      <dgm:spPr/>
      <dgm:t>
        <a:bodyPr/>
        <a:lstStyle/>
        <a:p>
          <a:r>
            <a:rPr lang="ru-RU" sz="1100" b="1" dirty="0" smtClean="0">
              <a:solidFill>
                <a:schemeClr val="tx1"/>
              </a:solidFill>
            </a:rPr>
            <a:t>Субвенция на осуществление полномочий на государственную регистрацию актов гражданского состояния</a:t>
          </a:r>
          <a:endParaRPr lang="ru-RU" sz="1100" b="1" dirty="0">
            <a:solidFill>
              <a:schemeClr val="tx1"/>
            </a:solidFill>
          </a:endParaRPr>
        </a:p>
      </dgm:t>
    </dgm:pt>
    <dgm:pt modelId="{30A5A943-37A5-4601-9081-7D4908B657A0}" type="parTrans" cxnId="{4A1B0E33-B430-4452-8FBE-8B02A2E0BE55}">
      <dgm:prSet/>
      <dgm:spPr/>
      <dgm:t>
        <a:bodyPr/>
        <a:lstStyle/>
        <a:p>
          <a:endParaRPr lang="ru-RU"/>
        </a:p>
      </dgm:t>
    </dgm:pt>
    <dgm:pt modelId="{C8646960-3FCC-4019-8452-69B975F65175}" type="sibTrans" cxnId="{4A1B0E33-B430-4452-8FBE-8B02A2E0BE55}">
      <dgm:prSet custT="1"/>
      <dgm:spPr/>
      <dgm:t>
        <a:bodyPr/>
        <a:lstStyle/>
        <a:p>
          <a:r>
            <a:rPr lang="ru-RU" sz="1100" b="1" dirty="0" smtClean="0">
              <a:solidFill>
                <a:schemeClr val="tx1"/>
              </a:solidFill>
            </a:rPr>
            <a:t>Субвенция на формирование и содержание архивных фондов</a:t>
          </a:r>
          <a:endParaRPr lang="ru-RU" sz="1100" b="1" dirty="0">
            <a:solidFill>
              <a:schemeClr val="tx1"/>
            </a:solidFill>
          </a:endParaRPr>
        </a:p>
      </dgm:t>
    </dgm:pt>
    <dgm:pt modelId="{BAC6DE17-F0D5-4299-A6F8-1E776393C394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2324,0</a:t>
          </a:r>
          <a:endParaRPr lang="ru-RU" sz="2000" b="1" dirty="0">
            <a:solidFill>
              <a:schemeClr val="tx1"/>
            </a:solidFill>
          </a:endParaRPr>
        </a:p>
      </dgm:t>
    </dgm:pt>
    <dgm:pt modelId="{6DCFAEAE-BD2A-405C-B999-204A34EDAF21}" type="parTrans" cxnId="{02088631-CF0E-4EE5-BD6D-1D74583E25AA}">
      <dgm:prSet/>
      <dgm:spPr/>
      <dgm:t>
        <a:bodyPr/>
        <a:lstStyle/>
        <a:p>
          <a:endParaRPr lang="ru-RU"/>
        </a:p>
      </dgm:t>
    </dgm:pt>
    <dgm:pt modelId="{C8774E23-B61D-4C87-BF7E-64234B0C185C}" type="sibTrans" cxnId="{02088631-CF0E-4EE5-BD6D-1D74583E25AA}">
      <dgm:prSet custT="1"/>
      <dgm:spPr/>
      <dgm:t>
        <a:bodyPr/>
        <a:lstStyle/>
        <a:p>
          <a:r>
            <a:rPr lang="ru-RU" sz="1100" b="1" dirty="0" smtClean="0">
              <a:solidFill>
                <a:schemeClr val="tx1"/>
              </a:solidFill>
            </a:rPr>
            <a:t>Организация и проведение мероприятий по отлову и содержанию безнадзорных животных</a:t>
          </a:r>
          <a:endParaRPr lang="ru-RU" sz="1100" b="1" dirty="0">
            <a:solidFill>
              <a:schemeClr val="tx1"/>
            </a:solidFill>
          </a:endParaRPr>
        </a:p>
      </dgm:t>
    </dgm:pt>
    <dgm:pt modelId="{9F22510F-F59D-4BC6-AF70-81B2EE07A615}">
      <dgm:prSet phldrT="[Текст]" custT="1"/>
      <dgm:spPr/>
      <dgm:t>
        <a:bodyPr/>
        <a:lstStyle/>
        <a:p>
          <a:r>
            <a:rPr lang="ru-RU" sz="1100" b="1" dirty="0" smtClean="0">
              <a:solidFill>
                <a:schemeClr val="tx1"/>
              </a:solidFill>
            </a:rPr>
            <a:t>Субвенция на осуществление государственных полномочий по созданию административных комиссий в муниципальных районах и городских округах</a:t>
          </a:r>
          <a:endParaRPr lang="ru-RU" sz="1100" b="1" dirty="0">
            <a:solidFill>
              <a:schemeClr val="tx1"/>
            </a:solidFill>
          </a:endParaRPr>
        </a:p>
      </dgm:t>
    </dgm:pt>
    <dgm:pt modelId="{D3F8B7FC-4F1B-4F08-A6CD-A7C91B0E25A7}" type="parTrans" cxnId="{1AE1C996-2EA0-4426-836C-E51C411914A4}">
      <dgm:prSet/>
      <dgm:spPr/>
      <dgm:t>
        <a:bodyPr/>
        <a:lstStyle/>
        <a:p>
          <a:endParaRPr lang="ru-RU"/>
        </a:p>
      </dgm:t>
    </dgm:pt>
    <dgm:pt modelId="{032521E2-1804-4934-8089-8BBB2DB9212E}" type="sibTrans" cxnId="{1AE1C996-2EA0-4426-836C-E51C411914A4}">
      <dgm:prSet custT="1"/>
      <dgm:spPr/>
      <dgm:t>
        <a:bodyPr/>
        <a:lstStyle/>
        <a:p>
          <a:r>
            <a:rPr lang="ru-RU" sz="1100" b="1" dirty="0" smtClean="0">
              <a:solidFill>
                <a:schemeClr val="tx1"/>
              </a:solidFill>
            </a:rPr>
            <a:t>Субвенция на осуществление полномочий по составлению списков кандидатов в присяжные заседатели федеральных судов общей юрисдикции в РФ</a:t>
          </a:r>
          <a:endParaRPr lang="ru-RU" sz="1100" b="1" dirty="0">
            <a:solidFill>
              <a:schemeClr val="tx1"/>
            </a:solidFill>
          </a:endParaRPr>
        </a:p>
      </dgm:t>
    </dgm:pt>
    <dgm:pt modelId="{57688FC8-131A-4DE0-AEA8-64B5E6F4F286}" type="pres">
      <dgm:prSet presAssocID="{C6B1A2D1-51A2-49EB-AC50-AD0B6F0A78A4}" presName="Name0" presStyleCnt="0">
        <dgm:presLayoutVars>
          <dgm:chMax/>
          <dgm:chPref/>
          <dgm:dir/>
          <dgm:animLvl val="lvl"/>
        </dgm:presLayoutVars>
      </dgm:prSet>
      <dgm:spPr/>
    </dgm:pt>
    <dgm:pt modelId="{DF79952F-2C5F-4DDC-A7B7-CF3761BFCA4A}" type="pres">
      <dgm:prSet presAssocID="{91444E4C-B627-48AA-8CDD-E0163482F6E7}" presName="composite" presStyleCnt="0"/>
      <dgm:spPr/>
    </dgm:pt>
    <dgm:pt modelId="{0D65C9DD-A9E6-4DB6-B197-163DA771A1B3}" type="pres">
      <dgm:prSet presAssocID="{91444E4C-B627-48AA-8CDD-E0163482F6E7}" presName="Parent1" presStyleLbl="node1" presStyleIdx="0" presStyleCnt="6" custScaleX="128073" custLinFactNeighborX="19690" custLinFactNeighborY="-6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8602E6-8C6E-4086-87F5-3E554940939A}" type="pres">
      <dgm:prSet presAssocID="{91444E4C-B627-48AA-8CDD-E0163482F6E7}" presName="Childtext1" presStyleLbl="revTx" presStyleIdx="0" presStyleCnt="3" custLinFactNeighborX="-1647" custLinFactNeighborY="-82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17F677-B4FD-4613-AE7F-6A80EAED428B}" type="pres">
      <dgm:prSet presAssocID="{91444E4C-B627-48AA-8CDD-E0163482F6E7}" presName="BalanceSpacing" presStyleCnt="0"/>
      <dgm:spPr/>
    </dgm:pt>
    <dgm:pt modelId="{9D8F2462-785D-450A-BD1C-0B773430F5EB}" type="pres">
      <dgm:prSet presAssocID="{91444E4C-B627-48AA-8CDD-E0163482F6E7}" presName="BalanceSpacing1" presStyleCnt="0"/>
      <dgm:spPr/>
    </dgm:pt>
    <dgm:pt modelId="{DE380936-2534-4D1F-BC62-5BDB9C3DF502}" type="pres">
      <dgm:prSet presAssocID="{C8646960-3FCC-4019-8452-69B975F65175}" presName="Accent1Text" presStyleLbl="node1" presStyleIdx="1" presStyleCnt="6" custScaleX="125480" custLinFactNeighborX="-15348" custLinFactNeighborY="-60"/>
      <dgm:spPr/>
      <dgm:t>
        <a:bodyPr/>
        <a:lstStyle/>
        <a:p>
          <a:endParaRPr lang="ru-RU"/>
        </a:p>
      </dgm:t>
    </dgm:pt>
    <dgm:pt modelId="{7BF1B0BC-663C-421F-9CC2-24C121365CBA}" type="pres">
      <dgm:prSet presAssocID="{C8646960-3FCC-4019-8452-69B975F65175}" presName="spaceBetweenRectangles" presStyleCnt="0"/>
      <dgm:spPr/>
    </dgm:pt>
    <dgm:pt modelId="{73A0BE92-818C-4589-9D83-BA288BAD1A89}" type="pres">
      <dgm:prSet presAssocID="{BAC6DE17-F0D5-4299-A6F8-1E776393C394}" presName="composite" presStyleCnt="0"/>
      <dgm:spPr/>
    </dgm:pt>
    <dgm:pt modelId="{C55E179F-174B-4419-9AF1-F2BCB4241196}" type="pres">
      <dgm:prSet presAssocID="{BAC6DE17-F0D5-4299-A6F8-1E776393C394}" presName="Parent1" presStyleLbl="node1" presStyleIdx="2" presStyleCnt="6" custScaleX="93412" custScaleY="83275" custLinFactNeighborX="-1797" custLinFactNeighborY="-988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2F84C1-63F2-4F00-A9EB-819B5549A054}" type="pres">
      <dgm:prSet presAssocID="{BAC6DE17-F0D5-4299-A6F8-1E776393C394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56CB7C-9002-401C-8560-4A432FF09AE2}" type="pres">
      <dgm:prSet presAssocID="{BAC6DE17-F0D5-4299-A6F8-1E776393C394}" presName="BalanceSpacing" presStyleCnt="0"/>
      <dgm:spPr/>
    </dgm:pt>
    <dgm:pt modelId="{B4896D5D-7DEE-4AAD-BBE4-27814758C318}" type="pres">
      <dgm:prSet presAssocID="{BAC6DE17-F0D5-4299-A6F8-1E776393C394}" presName="BalanceSpacing1" presStyleCnt="0"/>
      <dgm:spPr/>
    </dgm:pt>
    <dgm:pt modelId="{709FF38B-9B85-4070-8E60-2C9B6FE2EA97}" type="pres">
      <dgm:prSet presAssocID="{C8774E23-B61D-4C87-BF7E-64234B0C185C}" presName="Accent1Text" presStyleLbl="node1" presStyleIdx="3" presStyleCnt="6" custScaleX="125127" custScaleY="93796" custLinFactNeighborX="10221" custLinFactNeighborY="2107"/>
      <dgm:spPr/>
      <dgm:t>
        <a:bodyPr/>
        <a:lstStyle/>
        <a:p>
          <a:endParaRPr lang="ru-RU"/>
        </a:p>
      </dgm:t>
    </dgm:pt>
    <dgm:pt modelId="{3A801878-B3F1-40C5-BF46-D2FF755A2013}" type="pres">
      <dgm:prSet presAssocID="{C8774E23-B61D-4C87-BF7E-64234B0C185C}" presName="spaceBetweenRectangles" presStyleCnt="0"/>
      <dgm:spPr/>
    </dgm:pt>
    <dgm:pt modelId="{15C13A1A-D03C-4781-BF87-26E3E7D65E79}" type="pres">
      <dgm:prSet presAssocID="{9F22510F-F59D-4BC6-AF70-81B2EE07A615}" presName="composite" presStyleCnt="0"/>
      <dgm:spPr/>
    </dgm:pt>
    <dgm:pt modelId="{A16754EC-B499-4C14-98AC-DF5396D35AD2}" type="pres">
      <dgm:prSet presAssocID="{9F22510F-F59D-4BC6-AF70-81B2EE07A615}" presName="Parent1" presStyleLbl="node1" presStyleIdx="4" presStyleCnt="6" custScaleX="123978" custScaleY="97026" custLinFactNeighborX="-53228" custLinFactNeighborY="-84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61A382-529D-4978-AC00-68E4716BA4ED}" type="pres">
      <dgm:prSet presAssocID="{9F22510F-F59D-4BC6-AF70-81B2EE07A615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411D49-37FE-40D5-8E6B-D0B94AB3223F}" type="pres">
      <dgm:prSet presAssocID="{9F22510F-F59D-4BC6-AF70-81B2EE07A615}" presName="BalanceSpacing" presStyleCnt="0"/>
      <dgm:spPr/>
    </dgm:pt>
    <dgm:pt modelId="{D1290C81-F7AE-4603-A16A-E0CD4D7CCA94}" type="pres">
      <dgm:prSet presAssocID="{9F22510F-F59D-4BC6-AF70-81B2EE07A615}" presName="BalanceSpacing1" presStyleCnt="0"/>
      <dgm:spPr/>
    </dgm:pt>
    <dgm:pt modelId="{EA1E5A80-223C-4BE6-898C-1969C8A1F3D1}" type="pres">
      <dgm:prSet presAssocID="{032521E2-1804-4934-8089-8BBB2DB9212E}" presName="Accent1Text" presStyleLbl="node1" presStyleIdx="5" presStyleCnt="6" custScaleX="128086" custScaleY="93711" custLinFactNeighborX="-68240" custLinFactNeighborY="-82291"/>
      <dgm:spPr/>
      <dgm:t>
        <a:bodyPr/>
        <a:lstStyle/>
        <a:p>
          <a:endParaRPr lang="ru-RU"/>
        </a:p>
      </dgm:t>
    </dgm:pt>
  </dgm:ptLst>
  <dgm:cxnLst>
    <dgm:cxn modelId="{F626F3C4-E7B8-49FB-96FE-A0E3AF1830DD}" type="presOf" srcId="{C8646960-3FCC-4019-8452-69B975F65175}" destId="{DE380936-2534-4D1F-BC62-5BDB9C3DF502}" srcOrd="0" destOrd="0" presId="urn:microsoft.com/office/officeart/2008/layout/AlternatingHexagons"/>
    <dgm:cxn modelId="{1AE1C996-2EA0-4426-836C-E51C411914A4}" srcId="{C6B1A2D1-51A2-49EB-AC50-AD0B6F0A78A4}" destId="{9F22510F-F59D-4BC6-AF70-81B2EE07A615}" srcOrd="2" destOrd="0" parTransId="{D3F8B7FC-4F1B-4F08-A6CD-A7C91B0E25A7}" sibTransId="{032521E2-1804-4934-8089-8BBB2DB9212E}"/>
    <dgm:cxn modelId="{4A1B0E33-B430-4452-8FBE-8B02A2E0BE55}" srcId="{C6B1A2D1-51A2-49EB-AC50-AD0B6F0A78A4}" destId="{91444E4C-B627-48AA-8CDD-E0163482F6E7}" srcOrd="0" destOrd="0" parTransId="{30A5A943-37A5-4601-9081-7D4908B657A0}" sibTransId="{C8646960-3FCC-4019-8452-69B975F65175}"/>
    <dgm:cxn modelId="{2AAE3510-6FFE-498E-A22D-BABBC69BC580}" type="presOf" srcId="{C6B1A2D1-51A2-49EB-AC50-AD0B6F0A78A4}" destId="{57688FC8-131A-4DE0-AEA8-64B5E6F4F286}" srcOrd="0" destOrd="0" presId="urn:microsoft.com/office/officeart/2008/layout/AlternatingHexagons"/>
    <dgm:cxn modelId="{02088631-CF0E-4EE5-BD6D-1D74583E25AA}" srcId="{C6B1A2D1-51A2-49EB-AC50-AD0B6F0A78A4}" destId="{BAC6DE17-F0D5-4299-A6F8-1E776393C394}" srcOrd="1" destOrd="0" parTransId="{6DCFAEAE-BD2A-405C-B999-204A34EDAF21}" sibTransId="{C8774E23-B61D-4C87-BF7E-64234B0C185C}"/>
    <dgm:cxn modelId="{33020C36-352F-41E4-B4E1-ED23E4272C8F}" type="presOf" srcId="{032521E2-1804-4934-8089-8BBB2DB9212E}" destId="{EA1E5A80-223C-4BE6-898C-1969C8A1F3D1}" srcOrd="0" destOrd="0" presId="urn:microsoft.com/office/officeart/2008/layout/AlternatingHexagons"/>
    <dgm:cxn modelId="{C13A326C-92CC-4072-81A7-701816CC4FE2}" type="presOf" srcId="{C8774E23-B61D-4C87-BF7E-64234B0C185C}" destId="{709FF38B-9B85-4070-8E60-2C9B6FE2EA97}" srcOrd="0" destOrd="0" presId="urn:microsoft.com/office/officeart/2008/layout/AlternatingHexagons"/>
    <dgm:cxn modelId="{0C930FD6-D4EE-47A8-BB10-B5735A4C149C}" type="presOf" srcId="{BAC6DE17-F0D5-4299-A6F8-1E776393C394}" destId="{C55E179F-174B-4419-9AF1-F2BCB4241196}" srcOrd="0" destOrd="0" presId="urn:microsoft.com/office/officeart/2008/layout/AlternatingHexagons"/>
    <dgm:cxn modelId="{329A6063-0E68-4762-9FC0-1D2885AA1E4A}" type="presOf" srcId="{91444E4C-B627-48AA-8CDD-E0163482F6E7}" destId="{0D65C9DD-A9E6-4DB6-B197-163DA771A1B3}" srcOrd="0" destOrd="0" presId="urn:microsoft.com/office/officeart/2008/layout/AlternatingHexagons"/>
    <dgm:cxn modelId="{607D2F67-6957-44FB-B4E9-531199C07E17}" type="presOf" srcId="{9F22510F-F59D-4BC6-AF70-81B2EE07A615}" destId="{A16754EC-B499-4C14-98AC-DF5396D35AD2}" srcOrd="0" destOrd="0" presId="urn:microsoft.com/office/officeart/2008/layout/AlternatingHexagons"/>
    <dgm:cxn modelId="{ACF401F6-6132-4D02-8163-DC33AFDB2B08}" type="presParOf" srcId="{57688FC8-131A-4DE0-AEA8-64B5E6F4F286}" destId="{DF79952F-2C5F-4DDC-A7B7-CF3761BFCA4A}" srcOrd="0" destOrd="0" presId="urn:microsoft.com/office/officeart/2008/layout/AlternatingHexagons"/>
    <dgm:cxn modelId="{874949D4-8601-4646-A061-2C768437A1D1}" type="presParOf" srcId="{DF79952F-2C5F-4DDC-A7B7-CF3761BFCA4A}" destId="{0D65C9DD-A9E6-4DB6-B197-163DA771A1B3}" srcOrd="0" destOrd="0" presId="urn:microsoft.com/office/officeart/2008/layout/AlternatingHexagons"/>
    <dgm:cxn modelId="{5BC8AC6D-7958-4272-94F2-A90E4F50F132}" type="presParOf" srcId="{DF79952F-2C5F-4DDC-A7B7-CF3761BFCA4A}" destId="{D18602E6-8C6E-4086-87F5-3E554940939A}" srcOrd="1" destOrd="0" presId="urn:microsoft.com/office/officeart/2008/layout/AlternatingHexagons"/>
    <dgm:cxn modelId="{8250E50E-0A9A-4D1A-8720-5E47B1D8BD49}" type="presParOf" srcId="{DF79952F-2C5F-4DDC-A7B7-CF3761BFCA4A}" destId="{9E17F677-B4FD-4613-AE7F-6A80EAED428B}" srcOrd="2" destOrd="0" presId="urn:microsoft.com/office/officeart/2008/layout/AlternatingHexagons"/>
    <dgm:cxn modelId="{3BEDFCCD-A7B3-4E80-9D0C-40030C0B04B5}" type="presParOf" srcId="{DF79952F-2C5F-4DDC-A7B7-CF3761BFCA4A}" destId="{9D8F2462-785D-450A-BD1C-0B773430F5EB}" srcOrd="3" destOrd="0" presId="urn:microsoft.com/office/officeart/2008/layout/AlternatingHexagons"/>
    <dgm:cxn modelId="{EF1FCCFB-85A9-4314-B321-BDBA145D08CE}" type="presParOf" srcId="{DF79952F-2C5F-4DDC-A7B7-CF3761BFCA4A}" destId="{DE380936-2534-4D1F-BC62-5BDB9C3DF502}" srcOrd="4" destOrd="0" presId="urn:microsoft.com/office/officeart/2008/layout/AlternatingHexagons"/>
    <dgm:cxn modelId="{828DAF18-A62C-4FB0-BCD1-935A0E007534}" type="presParOf" srcId="{57688FC8-131A-4DE0-AEA8-64B5E6F4F286}" destId="{7BF1B0BC-663C-421F-9CC2-24C121365CBA}" srcOrd="1" destOrd="0" presId="urn:microsoft.com/office/officeart/2008/layout/AlternatingHexagons"/>
    <dgm:cxn modelId="{39D6CD3F-CA35-405D-ACF6-FE98A4A5B3CC}" type="presParOf" srcId="{57688FC8-131A-4DE0-AEA8-64B5E6F4F286}" destId="{73A0BE92-818C-4589-9D83-BA288BAD1A89}" srcOrd="2" destOrd="0" presId="urn:microsoft.com/office/officeart/2008/layout/AlternatingHexagons"/>
    <dgm:cxn modelId="{19BBCA95-EBB2-4C20-A8A9-61A498867206}" type="presParOf" srcId="{73A0BE92-818C-4589-9D83-BA288BAD1A89}" destId="{C55E179F-174B-4419-9AF1-F2BCB4241196}" srcOrd="0" destOrd="0" presId="urn:microsoft.com/office/officeart/2008/layout/AlternatingHexagons"/>
    <dgm:cxn modelId="{07E0CD0E-45BD-4EE4-B0E1-6CFF9AC6368F}" type="presParOf" srcId="{73A0BE92-818C-4589-9D83-BA288BAD1A89}" destId="{CA2F84C1-63F2-4F00-A9EB-819B5549A054}" srcOrd="1" destOrd="0" presId="urn:microsoft.com/office/officeart/2008/layout/AlternatingHexagons"/>
    <dgm:cxn modelId="{0706B038-5BB1-4D8C-8A5D-6A5E1CF50CC5}" type="presParOf" srcId="{73A0BE92-818C-4589-9D83-BA288BAD1A89}" destId="{7D56CB7C-9002-401C-8560-4A432FF09AE2}" srcOrd="2" destOrd="0" presId="urn:microsoft.com/office/officeart/2008/layout/AlternatingHexagons"/>
    <dgm:cxn modelId="{380323C3-F47F-447D-80A2-EA13B9D5BA9A}" type="presParOf" srcId="{73A0BE92-818C-4589-9D83-BA288BAD1A89}" destId="{B4896D5D-7DEE-4AAD-BBE4-27814758C318}" srcOrd="3" destOrd="0" presId="urn:microsoft.com/office/officeart/2008/layout/AlternatingHexagons"/>
    <dgm:cxn modelId="{CDE87289-C1FF-4BF3-A14B-9FC9E11716A3}" type="presParOf" srcId="{73A0BE92-818C-4589-9D83-BA288BAD1A89}" destId="{709FF38B-9B85-4070-8E60-2C9B6FE2EA97}" srcOrd="4" destOrd="0" presId="urn:microsoft.com/office/officeart/2008/layout/AlternatingHexagons"/>
    <dgm:cxn modelId="{CE9B93DD-B19A-4E35-A95A-3A928EC0B576}" type="presParOf" srcId="{57688FC8-131A-4DE0-AEA8-64B5E6F4F286}" destId="{3A801878-B3F1-40C5-BF46-D2FF755A2013}" srcOrd="3" destOrd="0" presId="urn:microsoft.com/office/officeart/2008/layout/AlternatingHexagons"/>
    <dgm:cxn modelId="{3449DC21-B4C9-4B7D-B4E4-6BB72AF810A1}" type="presParOf" srcId="{57688FC8-131A-4DE0-AEA8-64B5E6F4F286}" destId="{15C13A1A-D03C-4781-BF87-26E3E7D65E79}" srcOrd="4" destOrd="0" presId="urn:microsoft.com/office/officeart/2008/layout/AlternatingHexagons"/>
    <dgm:cxn modelId="{D18F06EF-F0C8-4B0B-BB4E-C0E9DCD93CE1}" type="presParOf" srcId="{15C13A1A-D03C-4781-BF87-26E3E7D65E79}" destId="{A16754EC-B499-4C14-98AC-DF5396D35AD2}" srcOrd="0" destOrd="0" presId="urn:microsoft.com/office/officeart/2008/layout/AlternatingHexagons"/>
    <dgm:cxn modelId="{BACD47EF-3342-412F-A942-44965915F128}" type="presParOf" srcId="{15C13A1A-D03C-4781-BF87-26E3E7D65E79}" destId="{CD61A382-529D-4978-AC00-68E4716BA4ED}" srcOrd="1" destOrd="0" presId="urn:microsoft.com/office/officeart/2008/layout/AlternatingHexagons"/>
    <dgm:cxn modelId="{974198BC-3007-4A06-B659-ADF05B4AED47}" type="presParOf" srcId="{15C13A1A-D03C-4781-BF87-26E3E7D65E79}" destId="{A3411D49-37FE-40D5-8E6B-D0B94AB3223F}" srcOrd="2" destOrd="0" presId="urn:microsoft.com/office/officeart/2008/layout/AlternatingHexagons"/>
    <dgm:cxn modelId="{230AA602-B46B-45D3-B07E-FB308DBB9E1A}" type="presParOf" srcId="{15C13A1A-D03C-4781-BF87-26E3E7D65E79}" destId="{D1290C81-F7AE-4603-A16A-E0CD4D7CCA94}" srcOrd="3" destOrd="0" presId="urn:microsoft.com/office/officeart/2008/layout/AlternatingHexagons"/>
    <dgm:cxn modelId="{7904A016-E04E-4041-A9E8-95101F1BA637}" type="presParOf" srcId="{15C13A1A-D03C-4781-BF87-26E3E7D65E79}" destId="{EA1E5A80-223C-4BE6-898C-1969C8A1F3D1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48404-1C91-40BC-B5CC-636DC719D9F7}">
      <dsp:nvSpPr>
        <dsp:cNvPr id="0" name=""/>
        <dsp:cNvSpPr/>
      </dsp:nvSpPr>
      <dsp:spPr>
        <a:xfrm>
          <a:off x="3327378" y="4094"/>
          <a:ext cx="4984976" cy="777555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</a:r>
          <a:endParaRPr lang="ru-RU" sz="1100" kern="1200" dirty="0"/>
        </a:p>
      </dsp:txBody>
      <dsp:txXfrm>
        <a:off x="3327378" y="101288"/>
        <a:ext cx="4693393" cy="583167"/>
      </dsp:txXfrm>
    </dsp:sp>
    <dsp:sp modelId="{54538000-E050-4857-AADB-C7410B3BA27F}">
      <dsp:nvSpPr>
        <dsp:cNvPr id="0" name=""/>
        <dsp:cNvSpPr/>
      </dsp:nvSpPr>
      <dsp:spPr>
        <a:xfrm>
          <a:off x="20162" y="157666"/>
          <a:ext cx="3323317" cy="60102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none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</a:t>
          </a:r>
          <a:endParaRPr lang="ru-RU" sz="2000" u="none" kern="1200" dirty="0"/>
        </a:p>
      </dsp:txBody>
      <dsp:txXfrm>
        <a:off x="49502" y="187006"/>
        <a:ext cx="3264637" cy="542347"/>
      </dsp:txXfrm>
    </dsp:sp>
    <dsp:sp modelId="{78F42A07-2F72-4598-8D76-C9FDCF7DFEA8}">
      <dsp:nvSpPr>
        <dsp:cNvPr id="0" name=""/>
        <dsp:cNvSpPr/>
      </dsp:nvSpPr>
      <dsp:spPr>
        <a:xfrm>
          <a:off x="3326566" y="841753"/>
          <a:ext cx="4989849" cy="601027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поступающие в бюджет денежные средства, за исключением средств, являющихся в соответствии с настоящим Кодексом источниками </a:t>
          </a:r>
          <a:r>
            <a:rPr lang="ru-RU" sz="11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финансирования дефицита бюджета</a:t>
          </a:r>
          <a:endParaRPr lang="ru-RU" sz="1100" kern="1200" dirty="0"/>
        </a:p>
      </dsp:txBody>
      <dsp:txXfrm>
        <a:off x="3326566" y="916881"/>
        <a:ext cx="4764464" cy="450771"/>
      </dsp:txXfrm>
    </dsp:sp>
    <dsp:sp modelId="{58BD2EB1-07E8-4806-9019-6E57836F9E50}">
      <dsp:nvSpPr>
        <dsp:cNvPr id="0" name=""/>
        <dsp:cNvSpPr/>
      </dsp:nvSpPr>
      <dsp:spPr>
        <a:xfrm>
          <a:off x="0" y="841753"/>
          <a:ext cx="3326566" cy="60102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none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бюджета </a:t>
          </a:r>
          <a:endParaRPr lang="ru-RU" sz="2000" u="none" kern="1200" dirty="0"/>
        </a:p>
      </dsp:txBody>
      <dsp:txXfrm>
        <a:off x="29340" y="871093"/>
        <a:ext cx="3267886" cy="542347"/>
      </dsp:txXfrm>
    </dsp:sp>
    <dsp:sp modelId="{28AFB278-412B-455D-B1C8-DF553FDCD647}">
      <dsp:nvSpPr>
        <dsp:cNvPr id="0" name=""/>
        <dsp:cNvSpPr/>
      </dsp:nvSpPr>
      <dsp:spPr>
        <a:xfrm>
          <a:off x="3326566" y="1502883"/>
          <a:ext cx="4989849" cy="601027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выплачиваемые из бюджета денежные средства, за исключением средств, являющихся в соответствии с настоящим Кодексом источниками финансирования дефицита бюджета</a:t>
          </a:r>
          <a:endParaRPr lang="ru-RU" sz="1100" kern="1200"/>
        </a:p>
      </dsp:txBody>
      <dsp:txXfrm>
        <a:off x="3326566" y="1578011"/>
        <a:ext cx="4764464" cy="450771"/>
      </dsp:txXfrm>
    </dsp:sp>
    <dsp:sp modelId="{3644A232-9DD6-4ABE-AF38-3DCDDBCF37F4}">
      <dsp:nvSpPr>
        <dsp:cNvPr id="0" name=""/>
        <dsp:cNvSpPr/>
      </dsp:nvSpPr>
      <dsp:spPr>
        <a:xfrm>
          <a:off x="0" y="1502883"/>
          <a:ext cx="3326566" cy="60102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none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Расходы бюджета </a:t>
          </a:r>
          <a:endParaRPr lang="ru-RU" sz="2000" u="none" kern="1200" dirty="0"/>
        </a:p>
      </dsp:txBody>
      <dsp:txXfrm>
        <a:off x="29340" y="1532223"/>
        <a:ext cx="3267886" cy="542347"/>
      </dsp:txXfrm>
    </dsp:sp>
    <dsp:sp modelId="{EFBB27CA-F189-4331-A341-A12C0EFC048D}">
      <dsp:nvSpPr>
        <dsp:cNvPr id="0" name=""/>
        <dsp:cNvSpPr/>
      </dsp:nvSpPr>
      <dsp:spPr>
        <a:xfrm>
          <a:off x="3326566" y="2164014"/>
          <a:ext cx="4989849" cy="601027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превышение расходов бюджета над его доходами;</a:t>
          </a:r>
          <a:endParaRPr lang="ru-RU" sz="1100" kern="1200"/>
        </a:p>
      </dsp:txBody>
      <dsp:txXfrm>
        <a:off x="3326566" y="2239142"/>
        <a:ext cx="4764464" cy="450771"/>
      </dsp:txXfrm>
    </dsp:sp>
    <dsp:sp modelId="{7BAC58ED-B7A2-4DF1-BE29-6A80E118E28C}">
      <dsp:nvSpPr>
        <dsp:cNvPr id="0" name=""/>
        <dsp:cNvSpPr/>
      </dsp:nvSpPr>
      <dsp:spPr>
        <a:xfrm>
          <a:off x="0" y="2164014"/>
          <a:ext cx="3326566" cy="60102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none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Дефицит бюджета </a:t>
          </a:r>
          <a:endParaRPr lang="ru-RU" sz="2000" u="none" kern="1200" dirty="0"/>
        </a:p>
      </dsp:txBody>
      <dsp:txXfrm>
        <a:off x="29340" y="2193354"/>
        <a:ext cx="3267886" cy="542347"/>
      </dsp:txXfrm>
    </dsp:sp>
    <dsp:sp modelId="{EBADA08B-2BA6-483C-93D8-25AF53E343F6}">
      <dsp:nvSpPr>
        <dsp:cNvPr id="0" name=""/>
        <dsp:cNvSpPr/>
      </dsp:nvSpPr>
      <dsp:spPr>
        <a:xfrm>
          <a:off x="3326566" y="2825144"/>
          <a:ext cx="4989849" cy="601027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превышение доходов бюджета над его расходами;</a:t>
          </a:r>
          <a:endParaRPr lang="ru-RU" sz="1100" kern="1200"/>
        </a:p>
      </dsp:txBody>
      <dsp:txXfrm>
        <a:off x="3326566" y="2900272"/>
        <a:ext cx="4764464" cy="450771"/>
      </dsp:txXfrm>
    </dsp:sp>
    <dsp:sp modelId="{AB8DFBBE-C8C0-43F7-A88D-345DADEC3F48}">
      <dsp:nvSpPr>
        <dsp:cNvPr id="0" name=""/>
        <dsp:cNvSpPr/>
      </dsp:nvSpPr>
      <dsp:spPr>
        <a:xfrm>
          <a:off x="0" y="2825144"/>
          <a:ext cx="3326566" cy="60102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none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Профицит бюджета </a:t>
          </a:r>
          <a:endParaRPr lang="ru-RU" sz="2000" u="none" kern="1200" dirty="0"/>
        </a:p>
      </dsp:txBody>
      <dsp:txXfrm>
        <a:off x="29340" y="2854484"/>
        <a:ext cx="3267886" cy="542347"/>
      </dsp:txXfrm>
    </dsp:sp>
    <dsp:sp modelId="{0EDF2089-34CB-4D9F-8952-BE1BE8AA7C1F}">
      <dsp:nvSpPr>
        <dsp:cNvPr id="0" name=""/>
        <dsp:cNvSpPr/>
      </dsp:nvSpPr>
      <dsp:spPr>
        <a:xfrm>
          <a:off x="3326566" y="3486275"/>
          <a:ext cx="4989849" cy="601027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средства, предоставляемые одним бюджетом бюджетной системы Российской Федерации другому бюджету бюджетной системы Российской Федерации</a:t>
          </a:r>
          <a:endParaRPr lang="ru-RU" sz="1100" kern="1200"/>
        </a:p>
      </dsp:txBody>
      <dsp:txXfrm>
        <a:off x="3326566" y="3561403"/>
        <a:ext cx="4764464" cy="450771"/>
      </dsp:txXfrm>
    </dsp:sp>
    <dsp:sp modelId="{7E50CEE4-BFCA-4B31-B647-6AA0B079EF66}">
      <dsp:nvSpPr>
        <dsp:cNvPr id="0" name=""/>
        <dsp:cNvSpPr/>
      </dsp:nvSpPr>
      <dsp:spPr>
        <a:xfrm>
          <a:off x="0" y="3486275"/>
          <a:ext cx="3326566" cy="60102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none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Межбюджетные трансферты </a:t>
          </a:r>
          <a:endParaRPr lang="ru-RU" sz="2000" u="none" kern="1200" dirty="0"/>
        </a:p>
      </dsp:txBody>
      <dsp:txXfrm>
        <a:off x="29340" y="3515615"/>
        <a:ext cx="3267886" cy="542347"/>
      </dsp:txXfrm>
    </dsp:sp>
    <dsp:sp modelId="{8F8836DE-1C9F-4FCA-95C3-F266CC9893F7}">
      <dsp:nvSpPr>
        <dsp:cNvPr id="0" name=""/>
        <dsp:cNvSpPr/>
      </dsp:nvSpPr>
      <dsp:spPr>
        <a:xfrm>
          <a:off x="3326566" y="4147405"/>
          <a:ext cx="4989849" cy="601027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межбюджетные трансферты, предоставляемые на безвозмездной и безвозвратной основе без установления направлений их использования</a:t>
          </a:r>
          <a:endParaRPr lang="ru-RU" sz="1100" kern="1200" dirty="0"/>
        </a:p>
      </dsp:txBody>
      <dsp:txXfrm>
        <a:off x="3326566" y="4222533"/>
        <a:ext cx="4764464" cy="450771"/>
      </dsp:txXfrm>
    </dsp:sp>
    <dsp:sp modelId="{BBCC28D7-8ED8-42B2-A7D2-94CC07EE3D00}">
      <dsp:nvSpPr>
        <dsp:cNvPr id="0" name=""/>
        <dsp:cNvSpPr/>
      </dsp:nvSpPr>
      <dsp:spPr>
        <a:xfrm>
          <a:off x="0" y="4147405"/>
          <a:ext cx="3326566" cy="60102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none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Дотации</a:t>
          </a:r>
          <a:endParaRPr lang="ru-RU" sz="2000" u="none" kern="1200" dirty="0"/>
        </a:p>
      </dsp:txBody>
      <dsp:txXfrm>
        <a:off x="29340" y="4176745"/>
        <a:ext cx="3267886" cy="5423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262FDB-4434-4086-BDC1-0A9186DE6285}">
      <dsp:nvSpPr>
        <dsp:cNvPr id="0" name=""/>
        <dsp:cNvSpPr/>
      </dsp:nvSpPr>
      <dsp:spPr>
        <a:xfrm>
          <a:off x="0" y="759456"/>
          <a:ext cx="8353425" cy="3024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47ED5F-32B2-4C5E-BD33-F4402A6CB3CA}">
      <dsp:nvSpPr>
        <dsp:cNvPr id="0" name=""/>
        <dsp:cNvSpPr/>
      </dsp:nvSpPr>
      <dsp:spPr>
        <a:xfrm>
          <a:off x="72257" y="17224"/>
          <a:ext cx="7379298" cy="8617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018" tIns="0" rIns="22101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- создание благоприятных условий для устойчивого развития экономики района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4325" y="59292"/>
        <a:ext cx="7295162" cy="777627"/>
      </dsp:txXfrm>
    </dsp:sp>
    <dsp:sp modelId="{298EF95E-F8EC-467A-A064-F3305A741B06}">
      <dsp:nvSpPr>
        <dsp:cNvPr id="0" name=""/>
        <dsp:cNvSpPr/>
      </dsp:nvSpPr>
      <dsp:spPr>
        <a:xfrm>
          <a:off x="0" y="1773747"/>
          <a:ext cx="8353425" cy="3024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8D6407-7361-4E8D-BA49-05EC8E9CBC1F}">
      <dsp:nvSpPr>
        <dsp:cNvPr id="0" name=""/>
        <dsp:cNvSpPr/>
      </dsp:nvSpPr>
      <dsp:spPr>
        <a:xfrm>
          <a:off x="72257" y="1080591"/>
          <a:ext cx="7448999" cy="8242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018" tIns="0" rIns="22101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- активизация инвестиционной деятельности, поддержка развития субъектов малого и среднего предпринимательства</a:t>
          </a:r>
          <a:endParaRPr lang="ru-RU" sz="2000" kern="1200" dirty="0"/>
        </a:p>
      </dsp:txBody>
      <dsp:txXfrm>
        <a:off x="112492" y="1120826"/>
        <a:ext cx="7368529" cy="743740"/>
      </dsp:txXfrm>
    </dsp:sp>
    <dsp:sp modelId="{C16C9270-0E63-45E2-9D75-793F80B085CE}">
      <dsp:nvSpPr>
        <dsp:cNvPr id="0" name=""/>
        <dsp:cNvSpPr/>
      </dsp:nvSpPr>
      <dsp:spPr>
        <a:xfrm>
          <a:off x="0" y="2858052"/>
          <a:ext cx="8353425" cy="3024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27C09C-9C1C-468F-A356-8C52D5A48A7E}">
      <dsp:nvSpPr>
        <dsp:cNvPr id="0" name=""/>
        <dsp:cNvSpPr/>
      </dsp:nvSpPr>
      <dsp:spPr>
        <a:xfrm>
          <a:off x="72257" y="2088703"/>
          <a:ext cx="7431574" cy="8942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018" tIns="0" rIns="22101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- повышение уровня и улучшение качества жизни населения</a:t>
          </a:r>
          <a:endParaRPr lang="ru-RU" sz="2000" kern="1200" dirty="0"/>
        </a:p>
      </dsp:txBody>
      <dsp:txXfrm>
        <a:off x="115909" y="2132355"/>
        <a:ext cx="7344270" cy="806921"/>
      </dsp:txXfrm>
    </dsp:sp>
    <dsp:sp modelId="{A874498C-E9E4-42A5-A521-D45D0DA7EAEA}">
      <dsp:nvSpPr>
        <dsp:cNvPr id="0" name=""/>
        <dsp:cNvSpPr/>
      </dsp:nvSpPr>
      <dsp:spPr>
        <a:xfrm>
          <a:off x="0" y="3923948"/>
          <a:ext cx="8353425" cy="3024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B33657-CCA9-43E6-A42A-E3425A9602FE}">
      <dsp:nvSpPr>
        <dsp:cNvPr id="0" name=""/>
        <dsp:cNvSpPr/>
      </dsp:nvSpPr>
      <dsp:spPr>
        <a:xfrm>
          <a:off x="72257" y="3168822"/>
          <a:ext cx="7431340" cy="8758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018" tIns="0" rIns="221018" bIns="0" numCol="1" spcCol="1270" anchor="ctr" anchorCtr="0">
          <a:noAutofit/>
        </a:bodyPr>
        <a:lstStyle/>
        <a:p>
          <a:pPr lvl="0" algn="l" defTabSz="8667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5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- обеспечение условий для полного и стабильного поступления налогов и сборов в бюджет</a:t>
          </a:r>
          <a:endParaRPr lang="ru-RU" sz="1950" kern="1200" dirty="0"/>
        </a:p>
      </dsp:txBody>
      <dsp:txXfrm>
        <a:off x="115011" y="3211576"/>
        <a:ext cx="7345832" cy="790307"/>
      </dsp:txXfrm>
    </dsp:sp>
    <dsp:sp modelId="{C2FCAC85-989A-4B98-B081-E68AF6F45DD3}">
      <dsp:nvSpPr>
        <dsp:cNvPr id="0" name=""/>
        <dsp:cNvSpPr/>
      </dsp:nvSpPr>
      <dsp:spPr>
        <a:xfrm>
          <a:off x="0" y="4884727"/>
          <a:ext cx="8353425" cy="3024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55A5F6-91D3-4C5C-B0B4-BEAA229D689D}">
      <dsp:nvSpPr>
        <dsp:cNvPr id="0" name=""/>
        <dsp:cNvSpPr/>
      </dsp:nvSpPr>
      <dsp:spPr>
        <a:xfrm>
          <a:off x="72257" y="4248944"/>
          <a:ext cx="7377310" cy="76655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018" tIns="0" rIns="22101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повышение эффективности и качества расходов бюджетных средств</a:t>
          </a:r>
          <a:endParaRPr lang="ru-RU" sz="2000" kern="1200" dirty="0"/>
        </a:p>
      </dsp:txBody>
      <dsp:txXfrm>
        <a:off x="109677" y="4286364"/>
        <a:ext cx="7302470" cy="6917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8B36D3-D00E-4F16-83AC-7F7FB109D5AA}">
      <dsp:nvSpPr>
        <dsp:cNvPr id="0" name=""/>
        <dsp:cNvSpPr/>
      </dsp:nvSpPr>
      <dsp:spPr>
        <a:xfrm>
          <a:off x="514" y="263046"/>
          <a:ext cx="2005205" cy="12031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 Основное мероприятие "Организации пункта временного размещения населения, пострадавшего в ЧС (в </a:t>
          </a:r>
          <a:r>
            <a:rPr lang="ru-RU" sz="1100" b="1" kern="1200" dirty="0" err="1" smtClean="0">
              <a:solidFill>
                <a:schemeClr val="tx1"/>
              </a:solidFill>
            </a:rPr>
            <a:t>т.ч</a:t>
          </a:r>
          <a:r>
            <a:rPr lang="ru-RU" sz="1100" b="1" kern="1200" dirty="0" smtClean="0">
              <a:solidFill>
                <a:schemeClr val="tx1"/>
              </a:solidFill>
            </a:rPr>
            <a:t>. мобильные пункты обогрева)"</a:t>
          </a:r>
          <a:endParaRPr lang="ru-RU" sz="1100" b="1" kern="1200" dirty="0">
            <a:solidFill>
              <a:schemeClr val="tx1"/>
            </a:solidFill>
          </a:endParaRPr>
        </a:p>
      </dsp:txBody>
      <dsp:txXfrm>
        <a:off x="514" y="263046"/>
        <a:ext cx="2005205" cy="1203123"/>
      </dsp:txXfrm>
    </dsp:sp>
    <dsp:sp modelId="{FF0ECE40-6349-4766-9C16-37DBD13F4E43}">
      <dsp:nvSpPr>
        <dsp:cNvPr id="0" name=""/>
        <dsp:cNvSpPr/>
      </dsp:nvSpPr>
      <dsp:spPr>
        <a:xfrm>
          <a:off x="2206240" y="263046"/>
          <a:ext cx="2005205" cy="1203123"/>
        </a:xfrm>
        <a:prstGeom prst="rect">
          <a:avLst/>
        </a:prstGeom>
        <a:solidFill>
          <a:schemeClr val="accent2">
            <a:hueOff val="-1638851"/>
            <a:satOff val="-1944"/>
            <a:lumOff val="-102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 Основное мероприятие "Создание и своевременное восполнение резерва материальных ресурсов для ликвидации ЧС "</a:t>
          </a:r>
          <a:endParaRPr lang="ru-RU" sz="1100" b="1" kern="1200" dirty="0">
            <a:solidFill>
              <a:schemeClr val="tx1"/>
            </a:solidFill>
          </a:endParaRPr>
        </a:p>
      </dsp:txBody>
      <dsp:txXfrm>
        <a:off x="2206240" y="263046"/>
        <a:ext cx="2005205" cy="1203123"/>
      </dsp:txXfrm>
    </dsp:sp>
    <dsp:sp modelId="{174D79ED-56BA-4837-A5F8-0AF9AA9DEEED}">
      <dsp:nvSpPr>
        <dsp:cNvPr id="0" name=""/>
        <dsp:cNvSpPr/>
      </dsp:nvSpPr>
      <dsp:spPr>
        <a:xfrm>
          <a:off x="514" y="1666690"/>
          <a:ext cx="2005205" cy="1203123"/>
        </a:xfrm>
        <a:prstGeom prst="rect">
          <a:avLst/>
        </a:prstGeom>
        <a:solidFill>
          <a:schemeClr val="accent2">
            <a:hueOff val="-3277702"/>
            <a:satOff val="-3888"/>
            <a:lumOff val="-205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 Основное мероприятие "Организация эксплуатации системы-112 на базе МКУ"</a:t>
          </a:r>
          <a:endParaRPr lang="ru-RU" sz="1100" b="1" kern="1200" dirty="0">
            <a:solidFill>
              <a:schemeClr val="tx1"/>
            </a:solidFill>
          </a:endParaRPr>
        </a:p>
      </dsp:txBody>
      <dsp:txXfrm>
        <a:off x="514" y="1666690"/>
        <a:ext cx="2005205" cy="1203123"/>
      </dsp:txXfrm>
    </dsp:sp>
    <dsp:sp modelId="{1AC13DE8-BF2D-46B4-A8C0-7C22DA3D8B0E}">
      <dsp:nvSpPr>
        <dsp:cNvPr id="0" name=""/>
        <dsp:cNvSpPr/>
      </dsp:nvSpPr>
      <dsp:spPr>
        <a:xfrm>
          <a:off x="2206240" y="1666690"/>
          <a:ext cx="2005205" cy="1203123"/>
        </a:xfrm>
        <a:prstGeom prst="rect">
          <a:avLst/>
        </a:prstGeom>
        <a:solidFill>
          <a:schemeClr val="accent2">
            <a:hueOff val="-4916553"/>
            <a:satOff val="-5832"/>
            <a:lumOff val="-30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 Основное мероприятие "Построение, организация эксплуатации и развитие АПК "Безопасный города" на территории муниципального района"</a:t>
          </a:r>
          <a:endParaRPr lang="ru-RU" sz="1100" b="1" kern="1200" dirty="0">
            <a:solidFill>
              <a:schemeClr val="tx1"/>
            </a:solidFill>
          </a:endParaRPr>
        </a:p>
      </dsp:txBody>
      <dsp:txXfrm>
        <a:off x="2206240" y="1666690"/>
        <a:ext cx="2005205" cy="1203123"/>
      </dsp:txXfrm>
    </dsp:sp>
    <dsp:sp modelId="{D858143C-E446-464C-9C3B-7D394BA66D88}">
      <dsp:nvSpPr>
        <dsp:cNvPr id="0" name=""/>
        <dsp:cNvSpPr/>
      </dsp:nvSpPr>
      <dsp:spPr>
        <a:xfrm>
          <a:off x="1103377" y="3070334"/>
          <a:ext cx="2005205" cy="1203123"/>
        </a:xfrm>
        <a:prstGeom prst="rect">
          <a:avLst/>
        </a:prstGeom>
        <a:solidFill>
          <a:schemeClr val="accent2">
            <a:hueOff val="-6555403"/>
            <a:satOff val="-7776"/>
            <a:lumOff val="-411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 Основное мероприятие "Развитие, содержание и организация функционирования муниципальной системы вещания населения"</a:t>
          </a:r>
          <a:endParaRPr lang="ru-RU" sz="1100" b="1" kern="1200" dirty="0">
            <a:solidFill>
              <a:schemeClr val="tx1"/>
            </a:solidFill>
          </a:endParaRPr>
        </a:p>
      </dsp:txBody>
      <dsp:txXfrm>
        <a:off x="1103377" y="3070334"/>
        <a:ext cx="2005205" cy="12031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65C9DD-A9E6-4DB6-B197-163DA771A1B3}">
      <dsp:nvSpPr>
        <dsp:cNvPr id="0" name=""/>
        <dsp:cNvSpPr/>
      </dsp:nvSpPr>
      <dsp:spPr>
        <a:xfrm rot="5400000">
          <a:off x="4145841" y="-113399"/>
          <a:ext cx="1985376" cy="221217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4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Субвенция на осуществление полномочий на государственную регистрацию актов гражданского состояния</a:t>
          </a:r>
          <a:endParaRPr lang="ru-RU" sz="1100" b="1" kern="1200" dirty="0">
            <a:solidFill>
              <a:schemeClr val="tx1"/>
            </a:solidFill>
          </a:endParaRPr>
        </a:p>
      </dsp:txBody>
      <dsp:txXfrm rot="-5400000">
        <a:off x="4401137" y="330897"/>
        <a:ext cx="1474784" cy="1323584"/>
      </dsp:txXfrm>
    </dsp:sp>
    <dsp:sp modelId="{D18602E6-8C6E-4086-87F5-3E554940939A}">
      <dsp:nvSpPr>
        <dsp:cNvPr id="0" name=""/>
        <dsp:cNvSpPr/>
      </dsp:nvSpPr>
      <dsp:spPr>
        <a:xfrm>
          <a:off x="5677989" y="300361"/>
          <a:ext cx="2215680" cy="1191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380936-2534-4D1F-BC62-5BDB9C3DF502}">
      <dsp:nvSpPr>
        <dsp:cNvPr id="0" name=""/>
        <dsp:cNvSpPr/>
      </dsp:nvSpPr>
      <dsp:spPr>
        <a:xfrm rot="5400000">
          <a:off x="1675177" y="-91005"/>
          <a:ext cx="1985376" cy="216738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-1654372"/>
                <a:satOff val="9289"/>
                <a:lumOff val="-431"/>
                <a:alphaOff val="0"/>
                <a:lumMod val="95000"/>
              </a:schemeClr>
            </a:gs>
            <a:gs pos="100000">
              <a:schemeClr val="accent4">
                <a:hueOff val="-1654372"/>
                <a:satOff val="9289"/>
                <a:lumOff val="-431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4">
              <a:hueOff val="-1654372"/>
              <a:satOff val="9289"/>
              <a:lumOff val="-431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Субвенция на формирование и содержание архивных фондов</a:t>
          </a:r>
          <a:endParaRPr lang="ru-RU" sz="1100" b="1" kern="1200" dirty="0">
            <a:solidFill>
              <a:schemeClr val="tx1"/>
            </a:solidFill>
          </a:endParaRPr>
        </a:p>
      </dsp:txBody>
      <dsp:txXfrm rot="-5400000">
        <a:off x="1945402" y="330897"/>
        <a:ext cx="1444926" cy="1323584"/>
      </dsp:txXfrm>
    </dsp:sp>
    <dsp:sp modelId="{C55E179F-174B-4419-9AF1-F2BCB4241196}">
      <dsp:nvSpPr>
        <dsp:cNvPr id="0" name=""/>
        <dsp:cNvSpPr/>
      </dsp:nvSpPr>
      <dsp:spPr>
        <a:xfrm rot="5400000">
          <a:off x="3004424" y="1676100"/>
          <a:ext cx="1653322" cy="161348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-3308744"/>
                <a:satOff val="18578"/>
                <a:lumOff val="-862"/>
                <a:alphaOff val="0"/>
                <a:lumMod val="95000"/>
              </a:schemeClr>
            </a:gs>
            <a:gs pos="100000">
              <a:schemeClr val="accent4">
                <a:hueOff val="-3308744"/>
                <a:satOff val="18578"/>
                <a:lumOff val="-862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4">
              <a:hueOff val="-3308744"/>
              <a:satOff val="18578"/>
              <a:lumOff val="-862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2324,0</a:t>
          </a:r>
          <a:endParaRPr lang="ru-RU" sz="2000" b="1" kern="1200" dirty="0">
            <a:solidFill>
              <a:schemeClr val="tx1"/>
            </a:solidFill>
          </a:endParaRPr>
        </a:p>
      </dsp:txBody>
      <dsp:txXfrm rot="-5400000">
        <a:off x="3290017" y="1928415"/>
        <a:ext cx="1082136" cy="1108854"/>
      </dsp:txXfrm>
    </dsp:sp>
    <dsp:sp modelId="{CA2F84C1-63F2-4F00-A9EB-819B5549A054}">
      <dsp:nvSpPr>
        <dsp:cNvPr id="0" name=""/>
        <dsp:cNvSpPr/>
      </dsp:nvSpPr>
      <dsp:spPr>
        <a:xfrm>
          <a:off x="782805" y="2083444"/>
          <a:ext cx="2144206" cy="1191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9FF38B-9B85-4070-8E60-2C9B6FE2EA97}">
      <dsp:nvSpPr>
        <dsp:cNvPr id="0" name=""/>
        <dsp:cNvSpPr/>
      </dsp:nvSpPr>
      <dsp:spPr>
        <a:xfrm rot="5400000">
          <a:off x="4973028" y="1640243"/>
          <a:ext cx="1862204" cy="216129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-4963116"/>
                <a:satOff val="27867"/>
                <a:lumOff val="-1294"/>
                <a:alphaOff val="0"/>
                <a:lumMod val="95000"/>
              </a:schemeClr>
            </a:gs>
            <a:gs pos="100000">
              <a:schemeClr val="accent4">
                <a:hueOff val="-4963116"/>
                <a:satOff val="27867"/>
                <a:lumOff val="-1294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4">
              <a:hueOff val="-4963116"/>
              <a:satOff val="27867"/>
              <a:lumOff val="-1294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Организация и проведение мероприятий по отлову и содержанию безнадзорных животных</a:t>
          </a:r>
          <a:endParaRPr lang="ru-RU" sz="1100" b="1" kern="1200" dirty="0">
            <a:solidFill>
              <a:schemeClr val="tx1"/>
            </a:solidFill>
          </a:endParaRPr>
        </a:p>
      </dsp:txBody>
      <dsp:txXfrm rot="-5400000">
        <a:off x="5183700" y="2100153"/>
        <a:ext cx="1440860" cy="1241470"/>
      </dsp:txXfrm>
    </dsp:sp>
    <dsp:sp modelId="{A16754EC-B499-4C14-98AC-DF5396D35AD2}">
      <dsp:nvSpPr>
        <dsp:cNvPr id="0" name=""/>
        <dsp:cNvSpPr/>
      </dsp:nvSpPr>
      <dsp:spPr>
        <a:xfrm rot="5400000">
          <a:off x="2915867" y="3276825"/>
          <a:ext cx="1926331" cy="214144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-6617488"/>
                <a:satOff val="37156"/>
                <a:lumOff val="-1725"/>
                <a:alphaOff val="0"/>
                <a:lumMod val="95000"/>
              </a:schemeClr>
            </a:gs>
            <a:gs pos="100000">
              <a:schemeClr val="accent4">
                <a:hueOff val="-6617488"/>
                <a:satOff val="37156"/>
                <a:lumOff val="-1725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4">
              <a:hueOff val="-6617488"/>
              <a:satOff val="37156"/>
              <a:lumOff val="-1725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Субвенция на осуществление государственных полномочий по созданию административных комиссий в муниципальных районах и городских округах</a:t>
          </a:r>
          <a:endParaRPr lang="ru-RU" sz="1100" b="1" kern="1200" dirty="0">
            <a:solidFill>
              <a:schemeClr val="tx1"/>
            </a:solidFill>
          </a:endParaRPr>
        </a:p>
      </dsp:txBody>
      <dsp:txXfrm rot="-5400000">
        <a:off x="3165218" y="3705436"/>
        <a:ext cx="1427630" cy="1284221"/>
      </dsp:txXfrm>
    </dsp:sp>
    <dsp:sp modelId="{CD61A382-529D-4978-AC00-68E4716BA4ED}">
      <dsp:nvSpPr>
        <dsp:cNvPr id="0" name=""/>
        <dsp:cNvSpPr/>
      </dsp:nvSpPr>
      <dsp:spPr>
        <a:xfrm>
          <a:off x="5714481" y="3768632"/>
          <a:ext cx="2215680" cy="1191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1E5A80-223C-4BE6-898C-1969C8A1F3D1}">
      <dsp:nvSpPr>
        <dsp:cNvPr id="0" name=""/>
        <dsp:cNvSpPr/>
      </dsp:nvSpPr>
      <dsp:spPr>
        <a:xfrm rot="5400000">
          <a:off x="824016" y="1624258"/>
          <a:ext cx="1860516" cy="221240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-8271860"/>
                <a:satOff val="46445"/>
                <a:lumOff val="-2156"/>
                <a:alphaOff val="0"/>
                <a:lumMod val="95000"/>
              </a:schemeClr>
            </a:gs>
            <a:gs pos="100000">
              <a:schemeClr val="accent4">
                <a:hueOff val="-8271860"/>
                <a:satOff val="46445"/>
                <a:lumOff val="-2156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4">
              <a:hueOff val="-8271860"/>
              <a:satOff val="46445"/>
              <a:lumOff val="-2156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Субвенция на осуществление полномочий по составлению списков кандидатов в присяжные заседатели федеральных судов общей юрисдикции в РФ</a:t>
          </a:r>
          <a:endParaRPr lang="ru-RU" sz="1100" b="1" kern="1200" dirty="0">
            <a:solidFill>
              <a:schemeClr val="tx1"/>
            </a:solidFill>
          </a:endParaRPr>
        </a:p>
      </dsp:txBody>
      <dsp:txXfrm rot="-5400000">
        <a:off x="1016807" y="2110287"/>
        <a:ext cx="1474934" cy="12403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2596" cy="498472"/>
          </a:xfrm>
          <a:prstGeom prst="rect">
            <a:avLst/>
          </a:prstGeom>
        </p:spPr>
        <p:txBody>
          <a:bodyPr vert="horz" lIns="91393" tIns="45696" rIns="91393" bIns="45696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5405" y="1"/>
            <a:ext cx="2971002" cy="498472"/>
          </a:xfrm>
          <a:prstGeom prst="rect">
            <a:avLst/>
          </a:prstGeom>
        </p:spPr>
        <p:txBody>
          <a:bodyPr vert="horz" lIns="91393" tIns="45696" rIns="91393" bIns="45696" rtlCol="0"/>
          <a:lstStyle>
            <a:lvl1pPr algn="r">
              <a:defRPr sz="1200"/>
            </a:lvl1pPr>
          </a:lstStyle>
          <a:p>
            <a:fld id="{E6653762-79DB-449D-96B4-14785E9C6246}" type="datetimeFigureOut">
              <a:rPr lang="ru-RU" smtClean="0"/>
              <a:pPr/>
              <a:t>06.06.2025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1244600"/>
            <a:ext cx="4471988" cy="3354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3" tIns="45696" rIns="91393" bIns="45696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6597" y="4786909"/>
            <a:ext cx="5486400" cy="3916561"/>
          </a:xfrm>
          <a:prstGeom prst="rect">
            <a:avLst/>
          </a:prstGeom>
        </p:spPr>
        <p:txBody>
          <a:bodyPr vert="horz" lIns="91393" tIns="45696" rIns="91393" bIns="4569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8805"/>
            <a:ext cx="2972596" cy="498471"/>
          </a:xfrm>
          <a:prstGeom prst="rect">
            <a:avLst/>
          </a:prstGeom>
        </p:spPr>
        <p:txBody>
          <a:bodyPr vert="horz" lIns="91393" tIns="45696" rIns="91393" bIns="45696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5405" y="9448805"/>
            <a:ext cx="2971002" cy="498471"/>
          </a:xfrm>
          <a:prstGeom prst="rect">
            <a:avLst/>
          </a:prstGeom>
        </p:spPr>
        <p:txBody>
          <a:bodyPr vert="horz" lIns="91393" tIns="45696" rIns="91393" bIns="45696" rtlCol="0" anchor="b"/>
          <a:lstStyle>
            <a:lvl1pPr algn="r">
              <a:defRPr sz="1200"/>
            </a:lvl1pPr>
          </a:lstStyle>
          <a:p>
            <a:fld id="{9935D5A9-141A-4679-BDD7-9E57DB058BE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2019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5D5A9-141A-4679-BDD7-9E57DB058BE0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4060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06.06.2025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06.06.2025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06.06.2025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06.06.2025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06.06.2025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06.06.2025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06.06.2025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06.06.2025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06.06.2025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06.06.2025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06.06.2025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7875932-7718-4866-BCB4-7557897FAD64}" type="datetimeFigureOut">
              <a:rPr lang="ru-RU" smtClean="0"/>
              <a:pPr/>
              <a:t>06.06.2025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E7B011A-54D8-43D9-875E-A58B0DD4EF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28" y="980728"/>
            <a:ext cx="7704856" cy="432048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417580" y="5301208"/>
            <a:ext cx="8568952" cy="170080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</a:t>
            </a:r>
            <a:r>
              <a:rPr lang="ru-RU" sz="3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 и </a:t>
            </a:r>
            <a:r>
              <a:rPr lang="ru-RU" sz="3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 период 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2026-2027 </a:t>
            </a:r>
            <a:r>
              <a:rPr lang="ru-RU" sz="3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  <a:p>
            <a:pPr algn="l"/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28751"/>
            <a:ext cx="7704856" cy="936104"/>
          </a:xfrm>
        </p:spPr>
        <p:txBody>
          <a:bodyPr anchor="t"/>
          <a:lstStyle/>
          <a:p>
            <a:pPr marL="182880" indent="0" algn="ctr">
              <a:buNone/>
            </a:pPr>
            <a:r>
              <a:rPr lang="ru-RU" sz="28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район «Медынский район»</a:t>
            </a:r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235951" y="1052736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3168"/>
            <a:ext cx="757389" cy="94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7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634809" cy="13681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налоговых и неналоговых доходов, тыс. руб.</a:t>
            </a:r>
            <a:endParaRPr lang="ru-RU" sz="36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9056544"/>
              </p:ext>
            </p:extLst>
          </p:nvPr>
        </p:nvGraphicFramePr>
        <p:xfrm>
          <a:off x="323528" y="1700808"/>
          <a:ext cx="799484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213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994849" cy="1163216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4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</a:t>
            </a:r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поступления, </a:t>
            </a:r>
            <a:r>
              <a:rPr lang="ru-RU" sz="36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" name="Объект 3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69198006"/>
              </p:ext>
            </p:extLst>
          </p:nvPr>
        </p:nvGraphicFramePr>
        <p:xfrm>
          <a:off x="609600" y="1484784"/>
          <a:ext cx="777882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203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784976" cy="1224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по разделам, 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  <a:endParaRPr lang="ru-RU" sz="3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11794857"/>
              </p:ext>
            </p:extLst>
          </p:nvPr>
        </p:nvGraphicFramePr>
        <p:xfrm>
          <a:off x="251520" y="1340768"/>
          <a:ext cx="8352927" cy="47836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86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07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11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012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05534"/>
                <a:gridCol w="1105534"/>
              </a:tblGrid>
              <a:tr h="62596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Сумма,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2023г. </a:t>
                      </a:r>
                    </a:p>
                  </a:txBody>
                  <a:tcPr marL="0" marR="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Сумма,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2024г. </a:t>
                      </a:r>
                    </a:p>
                  </a:txBody>
                  <a:tcPr marL="0" marR="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Сумма,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2025г.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Сумма, 2026г.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Сумма, 2027г.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714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52 737,5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69 938,3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72 996,5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72 196,7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73 423,1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28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02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безопасность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4 383,5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5 285,0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6 923,3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6 955,5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6 978,5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28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47 663,6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41 525,3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322 862,6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38 314,6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40 115,5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615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3117,6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1 119,4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64 682,6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141 489,9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36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</a:t>
                      </a:r>
                      <a:r>
                        <a:rPr lang="ru-RU" sz="1400" b="1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окружающей среды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362,0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441,9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190,0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190,0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190,0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136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812 703,5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301 638,2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341 633,4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368 123,6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452 100,1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28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22 226,9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24 775,9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34 255,8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47592,4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34046,7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218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85 555,0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73 890,8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77 638,8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74 573,9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75 212,1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218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11 866,1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15 889,5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16 671,5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671,5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16 671,5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24218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СМИ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3 403,7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4 516,5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4 235,0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235,0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4 235,0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24218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муниципального долга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27,1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16,8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24218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27 535,4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28 397,7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694,2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29 694,2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29 694,2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24218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1 071 582,3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567 435,1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971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786,8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800 040,4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733 269,7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196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8138865" cy="17281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по программным и непрограммным направлениям расходов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на  2025-2027 гг. 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32222063"/>
              </p:ext>
            </p:extLst>
          </p:nvPr>
        </p:nvGraphicFramePr>
        <p:xfrm>
          <a:off x="539552" y="2060848"/>
          <a:ext cx="8208912" cy="4243259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30963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1344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effectLst/>
                        </a:rPr>
                        <a:t>Наименование</a:t>
                      </a:r>
                      <a:endParaRPr lang="ru-RU" sz="2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Сумма</a:t>
                      </a:r>
                      <a:r>
                        <a:rPr lang="ru-RU" sz="2000" b="1" dirty="0" smtClean="0">
                          <a:effectLst/>
                        </a:rPr>
                        <a:t>, тыс. </a:t>
                      </a:r>
                      <a:r>
                        <a:rPr lang="ru-RU" sz="2000" b="1" dirty="0" smtClean="0">
                          <a:effectLst/>
                        </a:rPr>
                        <a:t>руб</a:t>
                      </a:r>
                      <a:r>
                        <a:rPr lang="ru-RU" sz="2000" b="1" dirty="0">
                          <a:effectLst/>
                        </a:rPr>
                        <a:t>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34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2025 </a:t>
                      </a:r>
                      <a:r>
                        <a:rPr lang="ru-RU" sz="2000" b="1" dirty="0">
                          <a:effectLst/>
                        </a:rPr>
                        <a:t>год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2026год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2027год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268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effectLst/>
                        </a:rPr>
                        <a:t>Расходы бюджета </a:t>
                      </a:r>
                      <a:r>
                        <a:rPr lang="ru-RU" sz="2800" b="0" dirty="0" smtClean="0">
                          <a:effectLst/>
                        </a:rPr>
                        <a:t>всего</a:t>
                      </a:r>
                      <a:r>
                        <a:rPr lang="ru-RU" sz="2800" b="0" dirty="0">
                          <a:effectLst/>
                        </a:rPr>
                        <a:t>:</a:t>
                      </a:r>
                      <a:endParaRPr lang="ru-RU" sz="2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971 786,8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800 040,4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733 269,7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2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effectLst/>
                        </a:rPr>
                        <a:t>из них:</a:t>
                      </a:r>
                      <a:endParaRPr lang="ru-RU" sz="2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047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effectLst/>
                        </a:rPr>
                        <a:t>Программные расходы</a:t>
                      </a:r>
                      <a:endParaRPr lang="ru-RU" sz="2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969 462,8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797</a:t>
                      </a:r>
                      <a:r>
                        <a:rPr lang="ru-RU" sz="2000" b="1" baseline="0" dirty="0" smtClean="0">
                          <a:effectLst/>
                        </a:rPr>
                        <a:t> 653,4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</a:rPr>
                        <a:t>730 890,7</a:t>
                      </a:r>
                      <a:endParaRPr lang="ru-RU" sz="20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047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effectLst/>
                        </a:rPr>
                        <a:t>Непрограммные расходы</a:t>
                      </a:r>
                      <a:endParaRPr lang="ru-RU" sz="2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2 324,0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2 387,0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2 379,0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383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920880" cy="10801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МР «Медынский район» на 2025 год</a:t>
            </a:r>
            <a:endParaRPr lang="ru-RU" sz="4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33604740"/>
              </p:ext>
            </p:extLst>
          </p:nvPr>
        </p:nvGraphicFramePr>
        <p:xfrm>
          <a:off x="609600" y="1412776"/>
          <a:ext cx="799484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595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-99392"/>
            <a:ext cx="9036495" cy="10081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образования в МР «Медынский район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35496908"/>
              </p:ext>
            </p:extLst>
          </p:nvPr>
        </p:nvGraphicFramePr>
        <p:xfrm>
          <a:off x="0" y="908720"/>
          <a:ext cx="9144000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30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59931053"/>
              </p:ext>
            </p:extLst>
          </p:nvPr>
        </p:nvGraphicFramePr>
        <p:xfrm>
          <a:off x="107504" y="764704"/>
          <a:ext cx="6984776" cy="6249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338" y="2204864"/>
            <a:ext cx="3419015" cy="27363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char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706" y="59054"/>
            <a:ext cx="8670488" cy="95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7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35131"/>
            <a:ext cx="8964487" cy="144016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«Обеспечение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доступным и комфортным жильем и коммунальными услугами населения МР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«Медынский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район»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6274400"/>
              </p:ext>
            </p:extLst>
          </p:nvPr>
        </p:nvGraphicFramePr>
        <p:xfrm>
          <a:off x="107504" y="1268760"/>
          <a:ext cx="892899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115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60338"/>
            <a:ext cx="8496944" cy="14684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«Обеспечение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безопасности жизнедеятельности на территории МР "Медынский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район», тыс. руб.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89537767"/>
              </p:ext>
            </p:extLst>
          </p:nvPr>
        </p:nvGraphicFramePr>
        <p:xfrm>
          <a:off x="0" y="1628800"/>
          <a:ext cx="4644008" cy="5242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Объект 11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867196695"/>
              </p:ext>
            </p:extLst>
          </p:nvPr>
        </p:nvGraphicFramePr>
        <p:xfrm>
          <a:off x="4909160" y="1844824"/>
          <a:ext cx="421196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308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964489" cy="18137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культуры в МР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«Медынский район», </a:t>
            </a:r>
            <a:r>
              <a:rPr lang="ru-RU" sz="24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29721613"/>
              </p:ext>
            </p:extLst>
          </p:nvPr>
        </p:nvGraphicFramePr>
        <p:xfrm>
          <a:off x="189655" y="1196752"/>
          <a:ext cx="5678489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7" y="4144496"/>
            <a:ext cx="3168352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717" y="1412776"/>
            <a:ext cx="3264847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8286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88640"/>
            <a:ext cx="7778825" cy="108012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br>
              <a:rPr lang="ru-RU" sz="4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ТЕРМИНЫ И ОПРЕДЕЛЕНИЯ</a:t>
            </a:r>
            <a:r>
              <a:rPr lang="ru-RU" sz="2700" dirty="0"/>
              <a:t/>
            </a:r>
            <a:br>
              <a:rPr lang="ru-RU" sz="2700" dirty="0"/>
            </a:b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412776"/>
            <a:ext cx="8219922" cy="49685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052124952"/>
              </p:ext>
            </p:extLst>
          </p:nvPr>
        </p:nvGraphicFramePr>
        <p:xfrm>
          <a:off x="611560" y="1484784"/>
          <a:ext cx="831641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929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622" y="0"/>
            <a:ext cx="8784976" cy="14401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Охрана 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окружающей среды в МР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«Медынский район», тыс. руб.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76372507"/>
              </p:ext>
            </p:extLst>
          </p:nvPr>
        </p:nvGraphicFramePr>
        <p:xfrm>
          <a:off x="609600" y="2160588"/>
          <a:ext cx="8282880" cy="4508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51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116632"/>
            <a:ext cx="8784976" cy="1008112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физической культуры и спорта в МР "Медынский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район«, тыс. руб.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86524698"/>
              </p:ext>
            </p:extLst>
          </p:nvPr>
        </p:nvGraphicFramePr>
        <p:xfrm>
          <a:off x="179513" y="1124744"/>
          <a:ext cx="6048671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242" y="4581128"/>
            <a:ext cx="2485247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862" y="1700808"/>
            <a:ext cx="2694006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5433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116632"/>
            <a:ext cx="8784976" cy="10081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 "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Экономическое развитие МР "Медынский район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", тыс. руб.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68383138"/>
              </p:ext>
            </p:extLst>
          </p:nvPr>
        </p:nvGraphicFramePr>
        <p:xfrm>
          <a:off x="179513" y="476672"/>
          <a:ext cx="6048671" cy="6381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823" y="1390464"/>
            <a:ext cx="3033147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823" y="4027376"/>
            <a:ext cx="3033147" cy="2137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81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116632"/>
            <a:ext cx="8784976" cy="18137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"Совершенствование и развитие сети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автомобильных дорог МР "Медынский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район«, </a:t>
            </a:r>
            <a:r>
              <a:rPr lang="ru-RU" sz="28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19481473"/>
              </p:ext>
            </p:extLst>
          </p:nvPr>
        </p:nvGraphicFramePr>
        <p:xfrm>
          <a:off x="611560" y="1772816"/>
          <a:ext cx="821087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548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7211"/>
            <a:ext cx="8496944" cy="1320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«Комплексное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сельских территорий в МР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«Медынский район», тыс. руб.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76493528"/>
              </p:ext>
            </p:extLst>
          </p:nvPr>
        </p:nvGraphicFramePr>
        <p:xfrm>
          <a:off x="251521" y="1052736"/>
          <a:ext cx="8640959" cy="5529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75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116632"/>
            <a:ext cx="8784976" cy="1296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Непрограммные расходы </a:t>
            </a:r>
            <a:b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МР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Медынский район» на 2025 год, тыс. руб.</a:t>
            </a:r>
            <a:endParaRPr lang="ru-RU" sz="2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37997078"/>
              </p:ext>
            </p:extLst>
          </p:nvPr>
        </p:nvGraphicFramePr>
        <p:xfrm>
          <a:off x="323528" y="1196752"/>
          <a:ext cx="871296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021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9688"/>
            <a:ext cx="8282881" cy="28083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Информацию о бюджете Вы можете получить по адресу: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Финансовый </a:t>
            </a: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отдел администрации муниципального района  «Медынский район»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249950, Калужская область, г. Медынь, ул. Луначарского,  д. 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45</a:t>
            </a:r>
            <a:b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Тел.:8-484-33-21221</a:t>
            </a:r>
            <a:b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Адрес электронной почты: </a:t>
            </a: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fomedyn@adm.kaluga.ru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01570" y="1196752"/>
            <a:ext cx="7958844" cy="29896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</a:t>
            </a:r>
            <a:endParaRPr lang="ru-RU" sz="60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ВНИМАНИЕ</a:t>
            </a:r>
            <a:r>
              <a:rPr lang="ru-RU" sz="6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757389" cy="94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79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251" y="260648"/>
            <a:ext cx="8210873" cy="875184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7768" y="1202360"/>
            <a:ext cx="8284712" cy="511256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dirty="0" smtClean="0"/>
              <a:t>Бюджетный процесс</a:t>
            </a:r>
            <a:endParaRPr lang="ru-RU" sz="28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7768" y="2227058"/>
            <a:ext cx="2376264" cy="5040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Разработка проекта бюджета</a:t>
            </a:r>
            <a:endParaRPr lang="ru-RU" sz="1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7276" y="3054406"/>
            <a:ext cx="2376264" cy="4414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Направление проекта бюджета в представительные органы</a:t>
            </a:r>
            <a:endParaRPr lang="ru-RU" sz="11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7768" y="3895401"/>
            <a:ext cx="2376264" cy="5040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Предварительное рассмотрение проекта бюджета в комитета (комиссиях)</a:t>
            </a:r>
            <a:endParaRPr lang="ru-RU" sz="11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7276" y="4819346"/>
            <a:ext cx="2376264" cy="5040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Вынесение проекта бюджета на публичные слушания </a:t>
            </a:r>
            <a:endParaRPr lang="ru-RU" sz="1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7276" y="5733256"/>
            <a:ext cx="2376264" cy="5040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Обсуждение проекта бюджета на заседание представительного органа</a:t>
            </a:r>
            <a:endParaRPr lang="ru-RU" sz="12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62556" y="5710460"/>
            <a:ext cx="2376264" cy="5040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Утверждение отчета об исполнении бюджета</a:t>
            </a:r>
            <a:endParaRPr lang="ru-RU" sz="12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62556" y="4880783"/>
            <a:ext cx="2376264" cy="5040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Отчет об исполнении  бюджета</a:t>
            </a:r>
            <a:endParaRPr lang="ru-RU" sz="12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62556" y="4028310"/>
            <a:ext cx="2376264" cy="5040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Контроль за исполнением бюджета</a:t>
            </a:r>
            <a:endParaRPr lang="ru-RU" sz="12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11669" y="2941333"/>
            <a:ext cx="2376264" cy="5040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Исполнение бюджета</a:t>
            </a:r>
            <a:endParaRPr lang="ru-RU" sz="12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19872" y="5733256"/>
            <a:ext cx="2789548" cy="5040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Голосование за или против принятия проекта бюджета</a:t>
            </a:r>
            <a:endParaRPr lang="ru-RU" sz="1200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1603092" y="2699080"/>
            <a:ext cx="484632" cy="364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1603092" y="3495332"/>
            <a:ext cx="484632" cy="404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1603092" y="4409492"/>
            <a:ext cx="484632" cy="4158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1603092" y="5329436"/>
            <a:ext cx="484632" cy="4038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7217360" y="3495331"/>
            <a:ext cx="484632" cy="5266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7225746" y="4500639"/>
            <a:ext cx="484632" cy="3801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7225746" y="5375564"/>
            <a:ext cx="484632" cy="3576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Выгнутая вправо стрелка 35"/>
          <p:cNvSpPr/>
          <p:nvPr/>
        </p:nvSpPr>
        <p:spPr>
          <a:xfrm>
            <a:off x="2984032" y="2375169"/>
            <a:ext cx="795880" cy="102621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Выгнутая вправо стрелка 36"/>
          <p:cNvSpPr/>
          <p:nvPr/>
        </p:nvSpPr>
        <p:spPr>
          <a:xfrm>
            <a:off x="3033540" y="4175131"/>
            <a:ext cx="430870" cy="170214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Выгнутая влево стрелка 37"/>
          <p:cNvSpPr/>
          <p:nvPr/>
        </p:nvSpPr>
        <p:spPr>
          <a:xfrm>
            <a:off x="0" y="3259293"/>
            <a:ext cx="672852" cy="102104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Стрелка вправо 38"/>
          <p:cNvSpPr/>
          <p:nvPr/>
        </p:nvSpPr>
        <p:spPr>
          <a:xfrm>
            <a:off x="3033540" y="5752680"/>
            <a:ext cx="430870" cy="484632"/>
          </a:xfrm>
          <a:prstGeom prst="rightArrow">
            <a:avLst>
              <a:gd name="adj1" fmla="val 50000"/>
              <a:gd name="adj2" fmla="val 543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Развернутая стрелка 58"/>
          <p:cNvSpPr/>
          <p:nvPr/>
        </p:nvSpPr>
        <p:spPr>
          <a:xfrm>
            <a:off x="5868144" y="2681917"/>
            <a:ext cx="494412" cy="3028543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94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1" name="Развернутая стрелка 60"/>
          <p:cNvSpPr/>
          <p:nvPr/>
        </p:nvSpPr>
        <p:spPr>
          <a:xfrm flipH="1">
            <a:off x="3419872" y="2164020"/>
            <a:ext cx="409549" cy="3585477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94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26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703" y="3295369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муниципальная программа на 2025-2027 годы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2040" y="980728"/>
            <a:ext cx="4018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социально-экономического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2025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  <a:p>
            <a:r>
              <a:rPr lang="ru-RU" b="1" dirty="0"/>
              <a:t> 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355976" y="5301208"/>
            <a:ext cx="47535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и налоговой политики на 2025 год и плановый период 2026-2027 годы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15" y="713854"/>
            <a:ext cx="3734273" cy="24801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847977"/>
            <a:ext cx="3595478" cy="2692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41700"/>
            <a:ext cx="3622791" cy="2719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939043" y="112749"/>
            <a:ext cx="6331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БЮДЖЕТ ДЛЯ ГРАЖДАН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3694668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11" y="101524"/>
            <a:ext cx="9073008" cy="9361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МР «Медынский район»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123728" y="836712"/>
            <a:ext cx="5513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Район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образован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октября 1929 года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558" y="1540635"/>
            <a:ext cx="2977462" cy="3130929"/>
          </a:xfrm>
        </p:spPr>
      </p:pic>
      <p:sp>
        <p:nvSpPr>
          <p:cNvPr id="8" name="TextBox 7"/>
          <p:cNvSpPr txBox="1"/>
          <p:nvPr/>
        </p:nvSpPr>
        <p:spPr>
          <a:xfrm>
            <a:off x="107504" y="1540635"/>
            <a:ext cx="2880320" cy="1323439"/>
          </a:xfrm>
          <a:prstGeom prst="rect">
            <a:avLst/>
          </a:prstGeom>
          <a:noFill/>
          <a:ln>
            <a:noFill/>
          </a:ln>
          <a:effectLst>
            <a:glow rad="1397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anose="02020603050405020304" pitchFamily="18" charset="0"/>
              </a:rPr>
              <a:t>Площадь</a:t>
            </a:r>
            <a:r>
              <a:rPr lang="ru-RU" sz="1600" dirty="0">
                <a:latin typeface="Times New Roman" pitchFamily="18" charset="0"/>
                <a:cs typeface="Times New Roman" panose="02020603050405020304" pitchFamily="18" charset="0"/>
              </a:rPr>
              <a:t> - 1148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км²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Включает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образований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01.01.2025 – 12 195 чел.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579" y="3016558"/>
            <a:ext cx="3096344" cy="2062103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ошкольное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искусств – 1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школа - 1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Культурно-методический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– 1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Сельские дома культуры - 4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5589240"/>
            <a:ext cx="90715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Сегодня основными элементами экономической базы района с индустриально-аграрной специализацией является сельское хозяйство и промышленность, уровень производства которых во многом определяет уровень жизни как сельского, так и городского населения.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00192" y="1412776"/>
            <a:ext cx="28506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Гимн Пчеле.</a:t>
            </a:r>
            <a:r>
              <a:rPr lang="ru-RU" sz="1200" dirty="0"/>
              <a:t>          </a:t>
            </a:r>
            <a:endParaRPr lang="ru-RU" sz="1200" dirty="0" smtClean="0"/>
          </a:p>
          <a:p>
            <a:pPr algn="ctr"/>
            <a:r>
              <a:rPr lang="ru-RU" sz="1200" dirty="0"/>
              <a:t>                                   </a:t>
            </a:r>
          </a:p>
          <a:p>
            <a:pPr algn="ctr"/>
            <a:r>
              <a:rPr lang="ru-RU" sz="1200" dirty="0"/>
              <a:t>  </a:t>
            </a:r>
            <a:r>
              <a:rPr lang="ru-RU" sz="1200" i="1" dirty="0"/>
              <a:t>Воспетая самим народом,</a:t>
            </a:r>
            <a:endParaRPr lang="ru-RU" sz="1200" dirty="0"/>
          </a:p>
          <a:p>
            <a:pPr algn="ctr"/>
            <a:r>
              <a:rPr lang="ru-RU" sz="1200" i="1" dirty="0"/>
              <a:t>Как символ всех трудов земных,</a:t>
            </a:r>
            <a:endParaRPr lang="ru-RU" sz="1200" dirty="0"/>
          </a:p>
          <a:p>
            <a:pPr algn="ctr"/>
            <a:r>
              <a:rPr lang="ru-RU" sz="1200" i="1" dirty="0"/>
              <a:t>Ты насыщаешь Землю медом,</a:t>
            </a:r>
            <a:endParaRPr lang="ru-RU" sz="1200" dirty="0"/>
          </a:p>
          <a:p>
            <a:pPr algn="ctr"/>
            <a:r>
              <a:rPr lang="ru-RU" sz="1200" i="1" dirty="0"/>
              <a:t>А мед – нектар с лугов родных.</a:t>
            </a:r>
            <a:endParaRPr lang="ru-RU" sz="1200" dirty="0"/>
          </a:p>
          <a:p>
            <a:pPr algn="ctr"/>
            <a:r>
              <a:rPr lang="ru-RU" sz="1200" i="1" dirty="0"/>
              <a:t>Пчела, скромна и величава,</a:t>
            </a:r>
            <a:endParaRPr lang="ru-RU" sz="1200" dirty="0"/>
          </a:p>
          <a:p>
            <a:pPr algn="ctr"/>
            <a:r>
              <a:rPr lang="ru-RU" sz="1200" i="1" dirty="0"/>
              <a:t>Со всем семейством трудовым</a:t>
            </a:r>
            <a:endParaRPr lang="ru-RU" sz="1200" dirty="0"/>
          </a:p>
          <a:p>
            <a:pPr algn="ctr"/>
            <a:r>
              <a:rPr lang="ru-RU" sz="1200" i="1" dirty="0"/>
              <a:t>Медынский герб собой венчала,</a:t>
            </a:r>
            <a:endParaRPr lang="ru-RU" sz="1200" dirty="0"/>
          </a:p>
          <a:p>
            <a:pPr algn="ctr"/>
            <a:r>
              <a:rPr lang="ru-RU" sz="1200" i="1" dirty="0"/>
              <a:t>Став символом еще одним.</a:t>
            </a:r>
            <a:endParaRPr lang="ru-RU" sz="1200" dirty="0"/>
          </a:p>
          <a:p>
            <a:pPr algn="ctr"/>
            <a:r>
              <a:rPr lang="ru-RU" sz="1200" i="1" dirty="0"/>
              <a:t>И в нашем городе отныне</a:t>
            </a:r>
            <a:endParaRPr lang="ru-RU" sz="1200" dirty="0"/>
          </a:p>
          <a:p>
            <a:pPr algn="ctr"/>
            <a:r>
              <a:rPr lang="ru-RU" sz="1200" i="1" dirty="0"/>
              <a:t>Воздвигнут памятник Пчеле,</a:t>
            </a:r>
            <a:endParaRPr lang="ru-RU" sz="1200" dirty="0"/>
          </a:p>
          <a:p>
            <a:pPr algn="ctr"/>
            <a:r>
              <a:rPr lang="ru-RU" sz="1200" i="1" dirty="0"/>
              <a:t>И знают люди о Медыни,</a:t>
            </a:r>
            <a:endParaRPr lang="ru-RU" sz="1200" dirty="0"/>
          </a:p>
          <a:p>
            <a:pPr algn="ctr"/>
            <a:r>
              <a:rPr lang="ru-RU" sz="1200" i="1" dirty="0"/>
              <a:t>Как о медовой </a:t>
            </a:r>
            <a:r>
              <a:rPr lang="ru-RU" sz="1200" i="1" dirty="0" smtClean="0"/>
              <a:t>стороне.</a:t>
            </a:r>
          </a:p>
          <a:p>
            <a:pPr algn="ctr"/>
            <a:r>
              <a:rPr lang="ru-RU" sz="1200" i="1" dirty="0" smtClean="0"/>
              <a:t>(В. Апрельская)</a:t>
            </a:r>
            <a:endParaRPr lang="ru-RU" sz="1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881" y="980728"/>
            <a:ext cx="128988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35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88640"/>
            <a:ext cx="8354889" cy="864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политики и налоговой политики </a:t>
            </a:r>
            <a:endParaRPr lang="ru-RU" sz="24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74698193"/>
              </p:ext>
            </p:extLst>
          </p:nvPr>
        </p:nvGraphicFramePr>
        <p:xfrm>
          <a:off x="395288" y="1484313"/>
          <a:ext cx="8353425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32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7922841" cy="864096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социально-экономического развития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54210698"/>
              </p:ext>
            </p:extLst>
          </p:nvPr>
        </p:nvGraphicFramePr>
        <p:xfrm>
          <a:off x="179512" y="1124744"/>
          <a:ext cx="8714928" cy="5104754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7038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35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18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504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5045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547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2409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Ед.изм.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</a:t>
                      </a:r>
                      <a:r>
                        <a:rPr lang="ru-RU" sz="11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Прогноз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40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8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Объём</a:t>
                      </a:r>
                      <a:r>
                        <a:rPr lang="ru-RU" sz="11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отгруженной продукции(без НДС и акцизов)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10 593 460,0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12 422 273,0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112 981 295,0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13 518 400,0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93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Объём</a:t>
                      </a:r>
                      <a:r>
                        <a:rPr lang="ru-RU" sz="11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отгруженной продукции по малым предприятиям 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1 649 221,0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1765 009,0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1 888 </a:t>
                      </a:r>
                      <a:r>
                        <a:rPr lang="ru-RU" sz="11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865,0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2 013 633,0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6208">
                <a:tc>
                  <a:txBody>
                    <a:bodyPr/>
                    <a:lstStyle/>
                    <a:p>
                      <a:pPr indent="3048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Выручка от реализации товаров, продукции, работ, услуг (без НДС, акцизов</a:t>
                      </a:r>
                      <a:r>
                        <a:rPr lang="ru-RU" sz="11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прочих аналогичных платежей)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9 710 011,0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10 958 594,0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11 614 790,0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12 302 673,0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0539">
                <a:tc>
                  <a:txBody>
                    <a:bodyPr/>
                    <a:lstStyle/>
                    <a:p>
                      <a:pPr indent="3048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Валовая продукция</a:t>
                      </a:r>
                      <a:r>
                        <a:rPr lang="ru-RU" sz="11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сельского </a:t>
                      </a:r>
                      <a:r>
                        <a:rPr lang="ru-RU" sz="11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хозяйства </a:t>
                      </a:r>
                      <a:r>
                        <a:rPr lang="ru-RU" sz="11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 всех категориях хозяйств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5 154 374,7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5 596 870,5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6 075 651,2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1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596 410,5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62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работающих в сельскохозяйственных организациях 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чел .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0,050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0,052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0,055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0,060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8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малых </a:t>
                      </a:r>
                      <a:r>
                        <a:rPr lang="ru-RU" sz="11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предприятий  на конец года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48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Выручка</a:t>
                      </a:r>
                      <a:r>
                        <a:rPr lang="ru-RU" sz="11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от продажи товаров, работ, услуг (без НДС) малого предпринимательства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3 428 306,0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3 462 668,0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3 618 360,0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3 783 460,0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11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постоянного населения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12 187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12 342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12 342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12 342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48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Фонд начисленной заработной платы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2 2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44 240,0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2 429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820,0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2 428 900,0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2 783 322,0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48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Среднесписочная численность работников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3995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4010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4012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4030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48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заработная плата номинальная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49 683,0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57 632,0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63 973,1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69 089,0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40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безработных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302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8066857" cy="10081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проекта бюджета на 2025– 2027 годы, руб.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93746632"/>
              </p:ext>
            </p:extLst>
          </p:nvPr>
        </p:nvGraphicFramePr>
        <p:xfrm>
          <a:off x="251519" y="1484784"/>
          <a:ext cx="8784974" cy="5112571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26408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0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13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13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113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188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Показатель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2024год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оценка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Прогноз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91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2025г</a:t>
                      </a:r>
                      <a:r>
                        <a:rPr lang="ru-RU" sz="1600" dirty="0">
                          <a:effectLst/>
                        </a:rPr>
                        <a:t>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2026г</a:t>
                      </a:r>
                      <a:r>
                        <a:rPr lang="ru-RU" sz="1600" dirty="0">
                          <a:effectLst/>
                        </a:rPr>
                        <a:t>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2027г</a:t>
                      </a:r>
                      <a:r>
                        <a:rPr lang="ru-RU" sz="1600" dirty="0">
                          <a:effectLst/>
                        </a:rPr>
                        <a:t>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43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Доходы, всего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611</a:t>
                      </a:r>
                      <a:r>
                        <a:rPr lang="ru-RU" sz="1600" baseline="0" dirty="0" smtClean="0">
                          <a:effectLst/>
                        </a:rPr>
                        <a:t> 453 155,8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963 131 811,0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806 472</a:t>
                      </a:r>
                      <a:r>
                        <a:rPr lang="ru-RU" sz="1600" baseline="0" dirty="0" smtClean="0">
                          <a:effectLst/>
                        </a:rPr>
                        <a:t> 759 ,3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746 399 647,6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18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 том числе: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highlight>
                            <a:srgbClr val="00FF00"/>
                          </a:highlight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highlight>
                            <a:srgbClr val="00FF00"/>
                          </a:highlight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highlight>
                            <a:srgbClr val="00FF00"/>
                          </a:highlight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highlight>
                            <a:srgbClr val="00FF00"/>
                          </a:highlight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21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налоговые и неналоговые доходы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284 429 517,3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270 027 463,5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257 296 367,0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262</a:t>
                      </a:r>
                      <a:r>
                        <a:rPr lang="ru-RU" sz="1600" baseline="0" dirty="0" smtClean="0">
                          <a:effectLst/>
                        </a:rPr>
                        <a:t> 599 209,8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142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безвозмездные поступления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327 023 638,4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693 104 347,4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549 176</a:t>
                      </a:r>
                      <a:r>
                        <a:rPr lang="ru-RU" sz="1600" baseline="0" dirty="0" smtClean="0">
                          <a:effectLst/>
                        </a:rPr>
                        <a:t> 392,3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483 800 437,8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174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Расходы, всего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567 435 128,4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971 786 782,6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806 472 759,3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746 399 647,6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18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Профицит/дефицит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 + 44 018 027,4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-8 654 971,6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0,00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0,00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017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88640"/>
            <a:ext cx="7850833" cy="16561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БЮДЖЕТА,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800" dirty="0"/>
          </a:p>
        </p:txBody>
      </p:sp>
      <p:graphicFrame>
        <p:nvGraphicFramePr>
          <p:cNvPr id="27" name="Объект 2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07467197"/>
              </p:ext>
            </p:extLst>
          </p:nvPr>
        </p:nvGraphicFramePr>
        <p:xfrm>
          <a:off x="539552" y="1196752"/>
          <a:ext cx="792088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489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8366</TotalTime>
  <Words>1196</Words>
  <Application>Microsoft Office PowerPoint</Application>
  <PresentationFormat>Экран (4:3)</PresentationFormat>
  <Paragraphs>369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Воздушный поток</vt:lpstr>
      <vt:lpstr>Муниципальный район «Медынский район» </vt:lpstr>
      <vt:lpstr>Бюджет для граждан ОСНОВНЫЕ ТЕРМИНЫ И ОПРЕДЕЛЕНИЯ </vt:lpstr>
      <vt:lpstr>Бюджет для граждан</vt:lpstr>
      <vt:lpstr>Презентация PowerPoint</vt:lpstr>
      <vt:lpstr>Основные характеристики МР «Медынский район»</vt:lpstr>
      <vt:lpstr>Основные направления бюджетной политики и налоговой политики </vt:lpstr>
      <vt:lpstr>Основные показатели социально-экономического развития</vt:lpstr>
      <vt:lpstr>Основные характеристики проекта бюджета на 2025– 2027 годы, руб.</vt:lpstr>
      <vt:lpstr>СТРУКТУРА ДОХОДОВ БЮДЖЕТА, тыс. руб.</vt:lpstr>
      <vt:lpstr>Динамика налоговых и неналоговых доходов, тыс. руб.</vt:lpstr>
      <vt:lpstr>Безвозмездные поступления, тыс.руб. </vt:lpstr>
      <vt:lpstr>Расходы бюджета по разделам, тыс. руб.</vt:lpstr>
      <vt:lpstr>Расходы бюджета по программным и непрограммным направлениям расходов бюджета на  2025-2027 гг. </vt:lpstr>
      <vt:lpstr>Муниципальные программы МР «Медынский район» на 2025 год</vt:lpstr>
      <vt:lpstr>Муниципальная программа «Развитие образования в МР «Медынский район»</vt:lpstr>
      <vt:lpstr> </vt:lpstr>
      <vt:lpstr>Муниципальная программа «Обеспечение доступным и комфортным жильем и коммунальными услугами населения МР «Медынский район»</vt:lpstr>
      <vt:lpstr>Муниципальная программа «Обеспечение безопасности жизнедеятельности на территории МР "Медынский район», тыс. руб.</vt:lpstr>
      <vt:lpstr>Муниципальная программа «Развитие культуры в МР «Медынский район», тыс.руб.</vt:lpstr>
      <vt:lpstr>Муниципальная программа «Охрана окружающей среды в МР «Медынский район», тыс. руб.</vt:lpstr>
      <vt:lpstr>Муниципальная программа "Развитие физической культуры и спорта в МР "Медынский район«, тыс. руб.</vt:lpstr>
      <vt:lpstr>Муниципальная программа "Экономическое развитие МР "Медынский район", тыс. руб.</vt:lpstr>
      <vt:lpstr>Муниципальная программа "Совершенствование и развитие сети автомобильных дорог МР "Медынский район«, тыс.руб.</vt:lpstr>
      <vt:lpstr>Муниципальная программа «Комплексное развитие сельских территорий в МР «Медынский район», тыс. руб.</vt:lpstr>
      <vt:lpstr>Непрограммные расходы  МР «Медынский район» на 2025 год, тыс. руб.</vt:lpstr>
      <vt:lpstr>Информацию о бюджете Вы можете получить по адресу:  Финансовый отдел администрации муниципального района  «Медынский район» 249950, Калужская область, г. Медынь, ул. Луначарского,  д. 45 Тел.:8-484-33-21221 Адрес электронной почты: fomedyn@adm.kaluga.ru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Параметры бюджета ЗАТО Солнечный на 2012-2014 годы</dc:title>
  <dc:creator>Финотдел</dc:creator>
  <cp:lastModifiedBy>Buh</cp:lastModifiedBy>
  <cp:revision>522</cp:revision>
  <cp:lastPrinted>2025-06-03T06:18:29Z</cp:lastPrinted>
  <dcterms:created xsi:type="dcterms:W3CDTF">2011-11-21T07:05:18Z</dcterms:created>
  <dcterms:modified xsi:type="dcterms:W3CDTF">2025-06-06T06:47:39Z</dcterms:modified>
</cp:coreProperties>
</file>