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61" r:id="rId9"/>
    <p:sldId id="262" r:id="rId10"/>
    <p:sldId id="263" r:id="rId11"/>
    <p:sldId id="264" r:id="rId12"/>
    <p:sldId id="276" r:id="rId13"/>
    <p:sldId id="275" r:id="rId14"/>
    <p:sldId id="277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589" autoAdjust="0"/>
  </p:normalViewPr>
  <p:slideViewPr>
    <p:cSldViewPr>
      <p:cViewPr varScale="1"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ЗК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27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Аукцион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155</c:v>
                </c:pt>
                <c:pt idx="1">
                  <c:v>82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5621376"/>
        <c:axId val="145622912"/>
        <c:axId val="0"/>
      </c:bar3DChart>
      <c:catAx>
        <c:axId val="1456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622912"/>
        <c:crosses val="autoZero"/>
        <c:auto val="1"/>
        <c:lblAlgn val="ctr"/>
        <c:lblOffset val="100"/>
        <c:noMultiLvlLbl val="0"/>
      </c:catAx>
      <c:valAx>
        <c:axId val="1456229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45621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контрактов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51716</c:v>
                </c:pt>
                <c:pt idx="1">
                  <c:v>57965</c:v>
                </c:pt>
                <c:pt idx="2">
                  <c:v>111974</c:v>
                </c:pt>
                <c:pt idx="3">
                  <c:v>96777</c:v>
                </c:pt>
                <c:pt idx="4">
                  <c:v>73645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Экономия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5802</c:v>
                </c:pt>
                <c:pt idx="1">
                  <c:v>8170</c:v>
                </c:pt>
                <c:pt idx="2">
                  <c:v>11550</c:v>
                </c:pt>
                <c:pt idx="3">
                  <c:v>20570</c:v>
                </c:pt>
                <c:pt idx="4">
                  <c:v>22195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млн. руб.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679872"/>
        <c:axId val="145681408"/>
        <c:axId val="0"/>
      </c:bar3DChart>
      <c:catAx>
        <c:axId val="14567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681408"/>
        <c:crosses val="autoZero"/>
        <c:auto val="1"/>
        <c:lblAlgn val="ctr"/>
        <c:lblOffset val="100"/>
        <c:noMultiLvlLbl val="0"/>
      </c:catAx>
      <c:valAx>
        <c:axId val="1456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67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0.14125</cdr:x>
      <cdr:y>0.54726</cdr:y>
    </cdr:from>
    <cdr:to>
      <cdr:x>0.22</cdr:x>
      <cdr:y>0.59499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62472" y="2476872"/>
          <a:ext cx="648081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51716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0.255</cdr:x>
      <cdr:y>0.56317</cdr:y>
    </cdr:from>
    <cdr:to>
      <cdr:x>0.325</cdr:x>
      <cdr:y>0.6109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98576" y="2548880"/>
          <a:ext cx="57606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57965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0.35125</cdr:x>
      <cdr:y>0.43589</cdr:y>
    </cdr:from>
    <cdr:to>
      <cdr:x>0.43875</cdr:x>
      <cdr:y>0.48362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890664" y="1972822"/>
          <a:ext cx="720073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111974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0.47375</cdr:x>
      <cdr:y>0.38816</cdr:y>
    </cdr:from>
    <cdr:to>
      <cdr:x>0.5525</cdr:x>
      <cdr:y>0.43589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98776" y="1756792"/>
          <a:ext cx="64807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96777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0.5875</cdr:x>
      <cdr:y>0.43589</cdr:y>
    </cdr:from>
    <cdr:to>
      <cdr:x>0.66625</cdr:x>
      <cdr:y>0.48362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834880" y="1972816"/>
          <a:ext cx="648072" cy="2160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73645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1E7E1-02C0-4458-8550-59E57BD7D7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97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0C5C4228-B938-452E-9BA3-2B07407BDC15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81E0F29F-76E1-423F-AC46-D60EB4DF31C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928FB-D3A2-44A8-AA03-9DD17950AFCF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3034F-5A0E-4FA6-89EF-313B8F243B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04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58911-DB95-4C2C-AC49-03A874AEFD3E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3B47-3992-4723-AEBE-4D494BBD6B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513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7953-05F4-46D9-B8BE-CE2AF3E30C27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A37FA-F8FF-4F74-82AB-A28BFFA848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83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4CE13-344F-4A06-BDDA-D7A6C3060D8B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5A80B-C212-42C7-A96F-D3562DA7FD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290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CFE10-AECF-4727-BBB5-B4B1BF134FC9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F071-A05E-4458-98E7-9F4E9080B2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940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DF0A0-7BFB-4DAF-9366-FB90D22C48E3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154DE-14A1-46B1-8755-A737CF79BF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889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A249B-F80D-40D4-8E03-84BA0F8DED27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B610B-788B-438F-BE33-76B46DA095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698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6C172-919C-4952-A8A5-B7BAEF8B546E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875E6-D29E-4F95-8E58-8E25FF9AA1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99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A4728-ABFA-4CC8-BC74-2F6FBED153B8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EECF8-6684-40CA-BB61-AFC2238B1C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858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6F12E-4A44-432E-A31F-8AE5F5B98BC0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C4C5-3646-43B0-8E89-1DBAF4B66C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504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2460059-0E85-413C-896C-CC98808C5B39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6AAC98E-926D-4451-8AA2-5474C65B93B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760"/>
            <a:ext cx="7772400" cy="3096343"/>
          </a:xfrm>
        </p:spPr>
        <p:txBody>
          <a:bodyPr/>
          <a:lstStyle/>
          <a:p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</a:rPr>
              <a:t>ОТЧЕТ 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</a:rPr>
              <a:t>ОТДЕЛА УПРАВЛЕНИЯ МУНИЦИПАЛЬНЫМ ИМУЩЕСТВОМ  И ЗАКУПОК 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</a:rPr>
              <a:t>ЗА 2021 ГОД</a:t>
            </a:r>
            <a:endParaRPr lang="en-US" altLang="ru-RU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Аренда земельных участков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с юридическими лицами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836810"/>
              </p:ext>
            </p:extLst>
          </p:nvPr>
        </p:nvGraphicFramePr>
        <p:xfrm>
          <a:off x="467544" y="1340769"/>
          <a:ext cx="8208912" cy="471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427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Задолженность на 01.01.2021г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0,569 млн. руб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.</a:t>
                      </a:r>
                    </a:p>
                  </a:txBody>
                  <a:tcPr/>
                </a:tc>
              </a:tr>
              <a:tr h="795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Начислено за 2021 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2,974 </a:t>
                      </a:r>
                      <a:r>
                        <a:rPr lang="ru-RU" sz="2400" b="1" dirty="0" smtClean="0"/>
                        <a:t>млн. </a:t>
                      </a:r>
                      <a:r>
                        <a:rPr lang="ru-RU" sz="2400" b="1" baseline="0" dirty="0" smtClean="0"/>
                        <a:t>руб</a:t>
                      </a:r>
                      <a:r>
                        <a:rPr lang="ru-RU" sz="2400" b="1" baseline="0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795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Оплачено в 2021 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2,462 </a:t>
                      </a:r>
                      <a:r>
                        <a:rPr lang="ru-RU" sz="2400" b="1" dirty="0" smtClean="0"/>
                        <a:t>млн</a:t>
                      </a:r>
                      <a:r>
                        <a:rPr lang="ru-RU" sz="2400" b="1" dirty="0" smtClean="0"/>
                        <a:t>. руб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795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Подано в суд для взыскания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/>
                        <a:t> 0,0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795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Итого задолженность на 31.12.2021г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1,081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млн.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10</a:t>
            </a:fld>
            <a:endParaRPr lang="en-US" alt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6165304"/>
            <a:ext cx="799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</a:rPr>
              <a:t>           Без </a:t>
            </a:r>
            <a:r>
              <a:rPr lang="ru-RU" dirty="0">
                <a:latin typeface="Times New Roman"/>
              </a:rPr>
              <a:t>учета задолженности организаций –банкрот 9 млн. 776 тыс. 520 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96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>
                <a:solidFill>
                  <a:srgbClr val="000000"/>
                </a:solidFill>
              </a:rPr>
              <a:t>Аренда земельных участков </a:t>
            </a:r>
            <a:br>
              <a:rPr lang="ru-RU" sz="3200" b="1" kern="1200" dirty="0">
                <a:solidFill>
                  <a:srgbClr val="000000"/>
                </a:solidFill>
              </a:rPr>
            </a:br>
            <a:r>
              <a:rPr lang="ru-RU" sz="3200" b="1" kern="1200" dirty="0">
                <a:solidFill>
                  <a:srgbClr val="000000"/>
                </a:solidFill>
              </a:rPr>
              <a:t>с </a:t>
            </a:r>
            <a:r>
              <a:rPr lang="ru-RU" sz="3200" b="1" kern="1200" dirty="0" smtClean="0">
                <a:solidFill>
                  <a:srgbClr val="000000"/>
                </a:solidFill>
              </a:rPr>
              <a:t>физическими </a:t>
            </a:r>
            <a:r>
              <a:rPr lang="ru-RU" sz="3200" b="1" kern="1200" dirty="0">
                <a:solidFill>
                  <a:srgbClr val="000000"/>
                </a:solidFill>
              </a:rPr>
              <a:t>лицами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84023"/>
              </p:ext>
            </p:extLst>
          </p:nvPr>
        </p:nvGraphicFramePr>
        <p:xfrm>
          <a:off x="467544" y="1556791"/>
          <a:ext cx="8280920" cy="476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912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Задолженность на 01.01.2021г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0,679 млн. руб.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/>
                </a:tc>
              </a:tr>
              <a:tr h="9124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Начислено за 2021 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3,419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41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Оплачено в 2021 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3,149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124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Подано в суд для взыскания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="1" dirty="0" smtClean="0"/>
                        <a:t>0,356 млн. </a:t>
                      </a:r>
                      <a:r>
                        <a:rPr lang="ru-RU" sz="2400" b="1" baseline="0" dirty="0" smtClean="0"/>
                        <a:t>руб</a:t>
                      </a:r>
                      <a:r>
                        <a:rPr lang="ru-RU" sz="2400" b="1" baseline="0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9124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Итого задолженность на 31.12.2021г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2400" b="1" baseline="0" dirty="0" smtClean="0"/>
                        <a:t>0,949 млн. руб</a:t>
                      </a:r>
                      <a:r>
                        <a:rPr lang="ru-RU" sz="2400" b="1" baseline="0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499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C172-919C-4952-A8A5-B7BAEF8B546E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75E6-D29E-4F95-8E58-8E25FF9AA1CA}" type="slidenum">
              <a:rPr lang="en-US" altLang="ru-RU" smtClean="0"/>
              <a:pPr/>
              <a:t>12</a:t>
            </a:fld>
            <a:endParaRPr lang="en-US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44906"/>
              </p:ext>
            </p:extLst>
          </p:nvPr>
        </p:nvGraphicFramePr>
        <p:xfrm>
          <a:off x="611560" y="620688"/>
          <a:ext cx="8208914" cy="5616622"/>
        </p:xfrm>
        <a:graphic>
          <a:graphicData uri="http://schemas.openxmlformats.org/drawingml/2006/table">
            <a:tbl>
              <a:tblPr/>
              <a:tblGrid>
                <a:gridCol w="139683"/>
                <a:gridCol w="842148"/>
                <a:gridCol w="285439"/>
                <a:gridCol w="267220"/>
                <a:gridCol w="226733"/>
                <a:gridCol w="210537"/>
                <a:gridCol w="230781"/>
                <a:gridCol w="251026"/>
                <a:gridCol w="261147"/>
                <a:gridCol w="202439"/>
                <a:gridCol w="202439"/>
                <a:gridCol w="200415"/>
                <a:gridCol w="309731"/>
                <a:gridCol w="332000"/>
                <a:gridCol w="455489"/>
                <a:gridCol w="291512"/>
                <a:gridCol w="285439"/>
                <a:gridCol w="309731"/>
                <a:gridCol w="285439"/>
                <a:gridCol w="285439"/>
                <a:gridCol w="283415"/>
                <a:gridCol w="285439"/>
                <a:gridCol w="259123"/>
                <a:gridCol w="493953"/>
                <a:gridCol w="267220"/>
                <a:gridCol w="388684"/>
                <a:gridCol w="356293"/>
              </a:tblGrid>
              <a:tr h="4251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2. Разрешение на строительство и территориальное планирование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2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.Подготовка документов и осуществление государственного кадастрового учета и (или) государственной регистрации прав собственности на объекты недвижимого имущества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 (зел) / не достигнуто (кр) показателей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достигнут. пок-лей в общем числе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пок-лей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в рейтинге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31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2.1.2.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2.1.3.1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ГПЗУ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2.4.2.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2.4.3.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1.1.1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1.3.3</a:t>
                      </a:r>
                    </a:p>
                  </a:txBody>
                  <a:tcPr marL="4894" marR="4894" marT="4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1.6.1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1.6.2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1.7.1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1.7.2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1.8.1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1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показатель</a:t>
                      </a:r>
                    </a:p>
                  </a:txBody>
                  <a:tcPr marL="4894" marR="4894" marT="48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мфц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мфц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дней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более 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дней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более 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 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Бабынинский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Барятинский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Боровский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Дзержинский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Думиничский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527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Жиздринский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Жуковский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Износковский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Козельский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595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Куйбышевский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Малоярославецкий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489172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Медынский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1931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Мещовский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Мосальский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</a:tr>
              <a:tr h="21595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Перемышльский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</a:tr>
              <a:tr h="21595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Спас-Деменский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134423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Сухиничский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</a:tr>
              <a:tr h="11742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Тарусский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527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Ульяновский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31242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Ферзиковский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11931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Хвастовичский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0,636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</a:tr>
              <a:tr h="11931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Юхновский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0,800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Людиново и Людиновский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0,571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Киров и Кировский район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Калуга , городской округ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243393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Обнинск , городской округ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0,867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4913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1278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13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94" marR="4894" marT="48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58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C172-919C-4952-A8A5-B7BAEF8B546E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75E6-D29E-4F95-8E58-8E25FF9AA1CA}" type="slidenum">
              <a:rPr lang="en-US" altLang="ru-RU" smtClean="0"/>
              <a:pPr/>
              <a:t>13</a:t>
            </a:fld>
            <a:endParaRPr lang="en-US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49338"/>
              </p:ext>
            </p:extLst>
          </p:nvPr>
        </p:nvGraphicFramePr>
        <p:xfrm>
          <a:off x="395536" y="2636912"/>
          <a:ext cx="8229597" cy="2664295"/>
        </p:xfrm>
        <a:graphic>
          <a:graphicData uri="http://schemas.openxmlformats.org/drawingml/2006/table">
            <a:tbl>
              <a:tblPr/>
              <a:tblGrid>
                <a:gridCol w="139931"/>
                <a:gridCol w="843645"/>
                <a:gridCol w="285947"/>
                <a:gridCol w="267695"/>
                <a:gridCol w="227135"/>
                <a:gridCol w="210911"/>
                <a:gridCol w="235247"/>
                <a:gridCol w="251471"/>
                <a:gridCol w="261611"/>
                <a:gridCol w="202800"/>
                <a:gridCol w="202800"/>
                <a:gridCol w="202800"/>
                <a:gridCol w="310283"/>
                <a:gridCol w="332591"/>
                <a:gridCol w="456299"/>
                <a:gridCol w="292031"/>
                <a:gridCol w="285947"/>
                <a:gridCol w="310283"/>
                <a:gridCol w="285947"/>
                <a:gridCol w="285947"/>
                <a:gridCol w="283919"/>
                <a:gridCol w="285947"/>
                <a:gridCol w="259583"/>
                <a:gridCol w="494830"/>
                <a:gridCol w="267695"/>
                <a:gridCol w="389375"/>
                <a:gridCol w="356927"/>
              </a:tblGrid>
              <a:tr h="2664295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099" marR="6099" marT="6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Медынский район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91%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0,867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27734"/>
              </p:ext>
            </p:extLst>
          </p:nvPr>
        </p:nvGraphicFramePr>
        <p:xfrm>
          <a:off x="395536" y="764704"/>
          <a:ext cx="8229604" cy="1872208"/>
        </p:xfrm>
        <a:graphic>
          <a:graphicData uri="http://schemas.openxmlformats.org/drawingml/2006/table">
            <a:tbl>
              <a:tblPr/>
              <a:tblGrid>
                <a:gridCol w="140277"/>
                <a:gridCol w="841664"/>
                <a:gridCol w="286654"/>
                <a:gridCol w="268357"/>
                <a:gridCol w="225663"/>
                <a:gridCol w="207366"/>
                <a:gridCol w="231762"/>
                <a:gridCol w="252092"/>
                <a:gridCol w="262258"/>
                <a:gridCol w="201267"/>
                <a:gridCol w="201267"/>
                <a:gridCol w="201267"/>
                <a:gridCol w="311050"/>
                <a:gridCol w="333413"/>
                <a:gridCol w="457426"/>
                <a:gridCol w="292753"/>
                <a:gridCol w="286654"/>
                <a:gridCol w="311050"/>
                <a:gridCol w="286654"/>
                <a:gridCol w="286654"/>
                <a:gridCol w="284621"/>
                <a:gridCol w="286654"/>
                <a:gridCol w="260225"/>
                <a:gridCol w="496053"/>
                <a:gridCol w="268357"/>
                <a:gridCol w="390337"/>
                <a:gridCol w="357809"/>
              </a:tblGrid>
              <a:tr h="8184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2. Разрешение на строительство и территориальное планирование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2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.Подготовка документов и осуществление государственного кадастрового учета и (или) государственной регистрации прав собственности на объекты недвижимого имущества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 (зел) / не достигнуто (кр) показателей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достигнут. пок-лей в общем числе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пок-лей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в рейтинге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68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099" marR="6099" marT="6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099" marR="6099" marT="6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2.1.2.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2.1.3.1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ГПЗУ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2.4.2.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2.4.3.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1.1.1</a:t>
                      </a:r>
                    </a:p>
                  </a:txBody>
                  <a:tcPr marL="6099" marR="6099" marT="6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1.2.1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1.3.2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1.3.3</a:t>
                      </a:r>
                    </a:p>
                  </a:txBody>
                  <a:tcPr marL="6099" marR="6099" marT="6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1.6.1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1.6.2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1.7.1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1.7.2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1.8.1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2.4.2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2.4.5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08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099" marR="6099" marT="6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показатель</a:t>
                      </a:r>
                    </a:p>
                  </a:txBody>
                  <a:tcPr marL="6099" marR="6099" marT="60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мфц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мфц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099" marR="6099" marT="6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дней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более 4%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дней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более 1%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 </a:t>
                      </a: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99" marR="6099" marT="6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45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C172-919C-4952-A8A5-B7BAEF8B546E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75E6-D29E-4F95-8E58-8E25FF9AA1CA}" type="slidenum">
              <a:rPr lang="en-US" altLang="ru-RU" smtClean="0"/>
              <a:pPr/>
              <a:t>14</a:t>
            </a:fld>
            <a:endParaRPr lang="en-US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73537"/>
              </p:ext>
            </p:extLst>
          </p:nvPr>
        </p:nvGraphicFramePr>
        <p:xfrm>
          <a:off x="827585" y="620688"/>
          <a:ext cx="7632847" cy="1152128"/>
        </p:xfrm>
        <a:graphic>
          <a:graphicData uri="http://schemas.openxmlformats.org/drawingml/2006/table">
            <a:tbl>
              <a:tblPr/>
              <a:tblGrid>
                <a:gridCol w="3392377"/>
                <a:gridCol w="1572077"/>
                <a:gridCol w="2668393"/>
              </a:tblGrid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Количество земельных участков,  местоположение границ которых установлено в соответствии с требованиями земельного законодательства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Общее количество земельных участков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Доля земельных участков, местоположение границ которых установлено в соответствии с требованиями земельного законодательства,%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24031"/>
              </p:ext>
            </p:extLst>
          </p:nvPr>
        </p:nvGraphicFramePr>
        <p:xfrm>
          <a:off x="827584" y="1844824"/>
          <a:ext cx="7632847" cy="190500"/>
        </p:xfrm>
        <a:graphic>
          <a:graphicData uri="http://schemas.openxmlformats.org/drawingml/2006/table">
            <a:tbl>
              <a:tblPr/>
              <a:tblGrid>
                <a:gridCol w="3392376"/>
                <a:gridCol w="1572077"/>
                <a:gridCol w="266839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96661"/>
              </p:ext>
            </p:extLst>
          </p:nvPr>
        </p:nvGraphicFramePr>
        <p:xfrm>
          <a:off x="827586" y="2905919"/>
          <a:ext cx="7704854" cy="1027137"/>
        </p:xfrm>
        <a:graphic>
          <a:graphicData uri="http://schemas.openxmlformats.org/drawingml/2006/table">
            <a:tbl>
              <a:tblPr/>
              <a:tblGrid>
                <a:gridCol w="3096342"/>
                <a:gridCol w="2088232"/>
                <a:gridCol w="2520280"/>
              </a:tblGrid>
              <a:tr h="1027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Площадь земельных участков,  местоположение границ которых установлено в соответствии с требованиями земельного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законодательства, га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Баланс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земель,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га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Доля площади земельных участков, местоположение границ которых установлено в соответствии с требованиями земельного законодательства,%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0536"/>
              </p:ext>
            </p:extLst>
          </p:nvPr>
        </p:nvGraphicFramePr>
        <p:xfrm>
          <a:off x="827585" y="4149080"/>
          <a:ext cx="7704856" cy="216024"/>
        </p:xfrm>
        <a:graphic>
          <a:graphicData uri="http://schemas.openxmlformats.org/drawingml/2006/table">
            <a:tbl>
              <a:tblPr/>
              <a:tblGrid>
                <a:gridCol w="2176947"/>
                <a:gridCol w="2076653"/>
                <a:gridCol w="3451256"/>
              </a:tblGrid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53 052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112 876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64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lang="ru-RU" sz="1900" b="1" kern="1200" dirty="0">
                <a:solidFill>
                  <a:srgbClr val="5F5F5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kern="1200" dirty="0">
                <a:solidFill>
                  <a:srgbClr val="5F5F5F"/>
                </a:solidFill>
                <a:latin typeface="Times New Roman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Сравнительный анализ количества 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мун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контрактов, заключенных в 2019-2021 годах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28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0656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Анализ заключенных контрактов и полученной экономии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130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502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dirty="0" smtClean="0"/>
              <a:t>Крупные муниципальные контракты за 2021 год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indent="449580">
              <a:spcAft>
                <a:spcPts val="0"/>
              </a:spcAft>
            </a:pPr>
            <a:r>
              <a:rPr lang="ru-RU" sz="1800" dirty="0" smtClean="0"/>
              <a:t>   </a:t>
            </a:r>
            <a:r>
              <a:rPr lang="ru-RU" sz="1800" dirty="0">
                <a:latin typeface="Times New Roman"/>
                <a:ea typeface="Times New Roman"/>
              </a:rPr>
              <a:t>- Ремонт участка автомобильной дороги «Медынь-</a:t>
            </a:r>
            <a:r>
              <a:rPr lang="ru-RU" sz="1800" dirty="0" err="1">
                <a:latin typeface="Times New Roman"/>
                <a:ea typeface="Times New Roman"/>
              </a:rPr>
              <a:t>Гусево</a:t>
            </a:r>
            <a:r>
              <a:rPr lang="ru-RU" sz="1800" dirty="0">
                <a:latin typeface="Times New Roman"/>
                <a:ea typeface="Times New Roman"/>
              </a:rPr>
              <a:t>-</a:t>
            </a:r>
            <a:r>
              <a:rPr lang="ru-RU" sz="1800" dirty="0" err="1">
                <a:latin typeface="Times New Roman"/>
                <a:ea typeface="Times New Roman"/>
              </a:rPr>
              <a:t>Гиреево</a:t>
            </a:r>
            <a:r>
              <a:rPr lang="ru-RU" sz="1800" dirty="0">
                <a:latin typeface="Times New Roman"/>
                <a:ea typeface="Times New Roman"/>
              </a:rPr>
              <a:t>» - Горлово в Медынском </a:t>
            </a:r>
            <a:r>
              <a:rPr lang="ru-RU" sz="1800" dirty="0" smtClean="0">
                <a:latin typeface="Times New Roman"/>
                <a:ea typeface="Times New Roman"/>
              </a:rPr>
              <a:t>районе;</a:t>
            </a:r>
            <a:endParaRPr lang="ru-RU" sz="1800" b="1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Ремонт автомобильной дороги по ул. Колхозная </a:t>
            </a:r>
            <a:r>
              <a:rPr lang="ru-RU" sz="1800" dirty="0" smtClean="0">
                <a:latin typeface="Times New Roman"/>
                <a:ea typeface="Times New Roman"/>
              </a:rPr>
              <a:t>и по </a:t>
            </a:r>
            <a:r>
              <a:rPr lang="ru-RU" sz="1800" dirty="0">
                <a:latin typeface="Times New Roman"/>
                <a:ea typeface="Times New Roman"/>
              </a:rPr>
              <a:t>ул. Магаданская </a:t>
            </a:r>
            <a:r>
              <a:rPr lang="ru-RU" sz="1800" dirty="0" smtClean="0">
                <a:latin typeface="Times New Roman"/>
                <a:ea typeface="Times New Roman"/>
              </a:rPr>
              <a:t>в </a:t>
            </a:r>
            <a:r>
              <a:rPr lang="ru-RU" sz="1800" dirty="0" err="1" smtClean="0">
                <a:latin typeface="Times New Roman"/>
                <a:ea typeface="Times New Roman"/>
              </a:rPr>
              <a:t>г.Медынь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endParaRPr lang="ru-RU" sz="1800" b="1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Организация мест сбора ТКО </a:t>
            </a:r>
            <a:r>
              <a:rPr lang="ru-RU" sz="1800" dirty="0" smtClean="0">
                <a:latin typeface="Times New Roman"/>
                <a:ea typeface="Times New Roman"/>
              </a:rPr>
              <a:t>на территории города  и сельских поселений;</a:t>
            </a:r>
            <a:endParaRPr lang="ru-RU" sz="1800" b="1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Обустройство тротуара к новостроящейся школе в г. Медынь</a:t>
            </a:r>
            <a:r>
              <a:rPr lang="ru-RU" sz="1800" dirty="0" smtClean="0">
                <a:latin typeface="Times New Roman"/>
                <a:ea typeface="Times New Roman"/>
              </a:rPr>
              <a:t>,</a:t>
            </a:r>
          </a:p>
          <a:p>
            <a:pPr indent="449580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-Обустройство дорожного полотна по ул. Заречная; </a:t>
            </a:r>
            <a:endParaRPr lang="ru-RU" sz="1800" b="1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Благоустройство городского стадиона в г. </a:t>
            </a:r>
            <a:r>
              <a:rPr lang="ru-RU" sz="1800" dirty="0" smtClean="0">
                <a:latin typeface="Times New Roman"/>
                <a:ea typeface="Times New Roman"/>
              </a:rPr>
              <a:t>Медынь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на 2022г.</a:t>
            </a:r>
            <a:endParaRPr lang="ru-RU" sz="1800" b="1" dirty="0">
              <a:latin typeface="Times New Roman"/>
              <a:ea typeface="Times New Roman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856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A05E-410D-432A-B00C-E77F35FAC733}" type="datetime1">
              <a:rPr lang="en-US" altLang="ru-RU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E80E-B22D-43A4-A0B1-1C9252485CB9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>Муниципальные услуги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>В отношении муниципального имущества: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</a:br>
            <a:endParaRPr lang="ru-RU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19256" cy="4608512"/>
          </a:xfrm>
        </p:spPr>
        <p:txBody>
          <a:bodyPr/>
          <a:lstStyle/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информации из реестров муниципальной собственности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муниципального имущества (кроме жил. фонда)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Приватизация (продажа) муниципального имущества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Заключение договор социального найма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Передача жилых помещений в собственность в порядке приватизации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Обмен гражданами социального жилья между собой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Признание граждан малоимущими</a:t>
            </a:r>
          </a:p>
          <a:p>
            <a:pPr lvl="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Постановка  граждан на учет в качестве нуждающихся в жилье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>Муниципальные услуги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>В отношении земельных участков: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AD0101"/>
              </a:buClr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-  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ерераспределение земельных участков;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Утверждение схем расположения земельных участков;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Согласование границ земельных участков;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Определение категории земельного участка;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бесплатно земельных участков многодетным;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Установление сервитута;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земельных участков под объектами недвижимости;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земельных участков для строительства;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земельных участков не связанное со строительством;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Предоставление земельных участков сельскохозяйственного назначения;</a:t>
            </a:r>
          </a:p>
          <a:p>
            <a:pPr marL="285750" lvl="0" indent="-285750" fontAlgn="auto">
              <a:spcAft>
                <a:spcPts val="0"/>
              </a:spcAft>
              <a:buClr>
                <a:srgbClr val="AD0101"/>
              </a:buClr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</a:rPr>
              <a:t>Прекращение права постоянного (бессрочного) пользования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551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>Жилищный фонд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КАЗНА МР «МЕДЫНСКИЙ РАЙОН»</a:t>
            </a:r>
          </a:p>
          <a:p>
            <a:pPr algn="ctr"/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81" y="1628800"/>
            <a:ext cx="3824991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2929015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94 КВАРТИРЫ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КОММЕРЧЕСКОЕ ЖИЛЬЕ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8565" y="2913249"/>
            <a:ext cx="37444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107 КВАРТИР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СОЦИАЛЬНОЕ ЖИЛЬЕ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434" y="4869160"/>
            <a:ext cx="32403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ОПЛАТА ЗА НАЙМ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7,91 РУБ ЗА 1 КВ.М.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6665" y="5808818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ПРИВАТИЗИРОВАНО 5 КВАРТИР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3836988"/>
            <a:ext cx="32403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 КВАРТИР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СВОБОДНОЕ МУНИЦИПАЛЬНОЕ ЖИЛЬЕ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r>
              <a:rPr lang="ru-RU" sz="1800" b="1" dirty="0" smtClean="0"/>
              <a:t>РЕМОНТ КРОВЛИ ПО УЛ. ЛЕДЯЕВА , д. 63</a:t>
            </a:r>
            <a:endParaRPr lang="ru-RU" sz="1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744416" cy="261218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5</a:t>
            </a:fld>
            <a:endParaRPr lang="en-US" altLang="ru-RU"/>
          </a:p>
        </p:txBody>
      </p:sp>
      <p:pic>
        <p:nvPicPr>
          <p:cNvPr id="1026" name="Picture 2" descr="F:\ЖЕНЯ\за 2021\ремонт крыши Ледяева 63\IMG_20211023_11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456384" cy="26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ЖЕНЯ\за 2021\ремонт крыши Ледяева 63\IMG_20211024_173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51" y="4029447"/>
            <a:ext cx="43030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</a:rPr>
              <a:t>Динамика поступления неналоговых доходов от распоряжения и управления муниципальными имуществом на 01.01.2022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>
                <a:solidFill>
                  <a:srgbClr val="000000"/>
                </a:solidFill>
              </a:rPr>
              <a:pPr/>
              <a:t>1/13/2022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>
                <a:solidFill>
                  <a:srgbClr val="000000"/>
                </a:solidFill>
              </a:rPr>
              <a:t>copyright 2006 www.brainybetty.com; All Rights Reserved.</a:t>
            </a: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>
                <a:solidFill>
                  <a:srgbClr val="000000"/>
                </a:solidFill>
              </a:rPr>
              <a:pPr/>
              <a:t>6</a:t>
            </a:fld>
            <a:endParaRPr lang="en-US" altLang="ru-RU">
              <a:solidFill>
                <a:srgbClr val="00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73716"/>
              </p:ext>
            </p:extLst>
          </p:nvPr>
        </p:nvGraphicFramePr>
        <p:xfrm>
          <a:off x="467544" y="1196752"/>
          <a:ext cx="8352928" cy="546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00200"/>
                <a:gridCol w="1728192"/>
                <a:gridCol w="1800200"/>
              </a:tblGrid>
              <a:tr h="8448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Вид дохода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млн руб.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млн. руб.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млн. руб.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527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Аренда муниципального имущества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7,461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4,903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7,522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5531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Аренда земельных участков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5,459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3,91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5,611</a:t>
                      </a:r>
                      <a:endParaRPr lang="ru-RU" sz="1800" dirty="0"/>
                    </a:p>
                  </a:txBody>
                  <a:tcPr/>
                </a:tc>
              </a:tr>
              <a:tr h="7765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Продажа земельных участков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1,605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1,523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2,209</a:t>
                      </a:r>
                      <a:endParaRPr lang="ru-RU" sz="1800" dirty="0"/>
                    </a:p>
                  </a:txBody>
                  <a:tcPr/>
                </a:tc>
              </a:tr>
              <a:tr h="542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Продажа муниципального имущества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/>
                </a:tc>
              </a:tr>
              <a:tr h="55311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пени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0,056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0,075</a:t>
                      </a:r>
                      <a:endParaRPr lang="ru-RU" sz="1800" dirty="0"/>
                    </a:p>
                  </a:txBody>
                  <a:tcPr/>
                </a:tc>
              </a:tr>
              <a:tr h="10066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ИТОГО  доход в бюджет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14,581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10,336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15,417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38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ОПЛАТА СОЦИАЛЬНОГО НАЙМА</a:t>
            </a:r>
            <a:endParaRPr lang="ru-RU" sz="3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458179"/>
              </p:ext>
            </p:extLst>
          </p:nvPr>
        </p:nvGraphicFramePr>
        <p:xfrm>
          <a:off x="467544" y="1484310"/>
          <a:ext cx="8219256" cy="400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7057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Задолженность на 01.01.2021г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198 тыс. 959 руб.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3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Начислено за 2021 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398 тыс. 647 руб.</a:t>
                      </a:r>
                      <a:endParaRPr lang="ru-RU" sz="2400" b="1" dirty="0"/>
                    </a:p>
                  </a:txBody>
                  <a:tcPr/>
                </a:tc>
              </a:tr>
              <a:tr h="7057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Оплачено в 2021 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2400" b="1" dirty="0" smtClean="0"/>
                        <a:t>340 тыс. 882 руб.</a:t>
                      </a:r>
                      <a:endParaRPr lang="ru-RU" sz="2400" b="1" dirty="0"/>
                    </a:p>
                  </a:txBody>
                  <a:tcPr/>
                </a:tc>
              </a:tr>
              <a:tr h="7057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Подано в суд для взыскания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76 тыс. 320 руб.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57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Итого задолженность на 31.12.2021г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256 тыс. 724 руб.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247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Оплата коммерческого найма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18161"/>
              </p:ext>
            </p:extLst>
          </p:nvPr>
        </p:nvGraphicFramePr>
        <p:xfrm>
          <a:off x="467544" y="1340768"/>
          <a:ext cx="8219256" cy="49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08312"/>
                <a:gridCol w="253062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АРЕНДАТОР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МОСМЕДЫНЬ-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АГРОПРОМ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ГРАЖДАНЕ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6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Задолженность на 01.01.2021г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2,336 млн.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0,260 млн.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6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Начислено за 2021 г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 2,891 млн. руб.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1,210 млн. руб.</a:t>
                      </a:r>
                      <a:endParaRPr lang="ru-RU" sz="1400" b="0" dirty="0"/>
                    </a:p>
                  </a:txBody>
                  <a:tcPr/>
                </a:tc>
              </a:tr>
              <a:tr h="826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Оплачено в 2021 г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3, 605 млн.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0,928 млн.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6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Подано в суд для взыскания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              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0,326 </a:t>
                      </a:r>
                      <a:r>
                        <a:rPr lang="ru-RU" sz="1400" b="0" baseline="0" dirty="0" smtClean="0"/>
                        <a:t> млн. руб.</a:t>
                      </a:r>
                      <a:endParaRPr lang="ru-RU" sz="1400" b="0" dirty="0"/>
                    </a:p>
                  </a:txBody>
                  <a:tcPr/>
                </a:tc>
              </a:tr>
              <a:tr h="826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Итого задолженность на 31.12.2021г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1,622 млн.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0,216 млн.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609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Аренда НЕЖИЛЫХ ПОМЕЩЕНИЙ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051620"/>
              </p:ext>
            </p:extLst>
          </p:nvPr>
        </p:nvGraphicFramePr>
        <p:xfrm>
          <a:off x="539552" y="1340770"/>
          <a:ext cx="8147248" cy="453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9073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Задолженность на 01.01.2021г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54  тыс. 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73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Начислено за 2021 г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 млн. 677 тыс. 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73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Оплачено в 2021 г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 млн.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649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 тыс.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73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Подано в суд для взыскания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0 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73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Итого задолженность на 31.12.2021г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82 тыс.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953-05F4-46D9-B8BE-CE2AF3E30C27}" type="datetime1">
              <a:rPr lang="en-US" altLang="ru-RU" smtClean="0"/>
              <a:pPr/>
              <a:t>1/13/2022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copyright 2006 www.brainybetty.com; All Rights Reserved.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7FA-F8FF-4F74-82AB-A28BFFA84890}" type="slidenum">
              <a:rPr lang="en-US" altLang="ru-RU" smtClean="0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2739219"/>
      </p:ext>
    </p:extLst>
  </p:cSld>
  <p:clrMapOvr>
    <a:masterClrMapping/>
  </p:clrMapOvr>
</p:sld>
</file>

<file path=ppt/theme/theme1.xml><?xml version="1.0" encoding="utf-8"?>
<a:theme xmlns:a="http://schemas.openxmlformats.org/drawingml/2006/main" name="бежевая штукатур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бежевая штукатурка</Template>
  <TotalTime>1452</TotalTime>
  <Words>2135</Words>
  <Application>Microsoft Office PowerPoint</Application>
  <PresentationFormat>Экран (4:3)</PresentationFormat>
  <Paragraphs>1101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бежевая штукатурка</vt:lpstr>
      <vt:lpstr>ОТЧЕТ  ОТДЕЛА УПРАВЛЕНИЯ МУНИЦИПАЛЬНЫМ ИМУЩЕСТВОМ  И ЗАКУПОК  ЗА 2021 ГОД</vt:lpstr>
      <vt:lpstr> Муниципальные услуги В отношении муниципального имущества:  </vt:lpstr>
      <vt:lpstr>Муниципальные услуги В отношении земельных участков:</vt:lpstr>
      <vt:lpstr>Жилищный фонд</vt:lpstr>
      <vt:lpstr>РЕМОНТ КРОВЛИ ПО УЛ. ЛЕДЯЕВА , д. 63</vt:lpstr>
      <vt:lpstr>Динамика поступления неналоговых доходов от распоряжения и управления муниципальными имуществом на 01.01.2022</vt:lpstr>
      <vt:lpstr>ОПЛАТА СОЦИАЛЬНОГО НАЙМА</vt:lpstr>
      <vt:lpstr>Оплата коммерческого найма</vt:lpstr>
      <vt:lpstr>Аренда НЕЖИЛЫХ ПОМЕЩЕНИЙ</vt:lpstr>
      <vt:lpstr>Аренда земельных участков  с юридическими лицами</vt:lpstr>
      <vt:lpstr>Аренда земельных участков  с физическими лицами</vt:lpstr>
      <vt:lpstr>Презентация PowerPoint</vt:lpstr>
      <vt:lpstr>Презентация PowerPoint</vt:lpstr>
      <vt:lpstr>Презентация PowerPoint</vt:lpstr>
      <vt:lpstr>  Сравнительный анализ количества мун. контрактов, заключенных в 2019-2021 годах </vt:lpstr>
      <vt:lpstr>Анализ заключенных контрактов и полученной экономии</vt:lpstr>
      <vt:lpstr>Крупные муниципальные контракты за 2021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ОТДЕЛА УПРАВЛЕНИЯ МУНИЦИПАЛЬНЫМ ИМУЩЕСТВОМ  И ЗАКУПОК  ЗА 2019 ГОД</dc:title>
  <dc:creator>User</dc:creator>
  <cp:lastModifiedBy>User</cp:lastModifiedBy>
  <cp:revision>63</cp:revision>
  <dcterms:created xsi:type="dcterms:W3CDTF">2020-01-28T06:33:51Z</dcterms:created>
  <dcterms:modified xsi:type="dcterms:W3CDTF">2022-01-13T10:17:43Z</dcterms:modified>
</cp:coreProperties>
</file>