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63" r:id="rId11"/>
    <p:sldId id="265" r:id="rId12"/>
    <p:sldId id="264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7" autoAdjust="0"/>
    <p:restoredTop sz="91632" autoAdjust="0"/>
  </p:normalViewPr>
  <p:slideViewPr>
    <p:cSldViewPr>
      <p:cViewPr varScale="1">
        <p:scale>
          <a:sx n="100" d="100"/>
          <a:sy n="100" d="100"/>
        </p:scale>
        <p:origin x="-3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ЗК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</c:v>
                </c:pt>
                <c:pt idx="1">
                  <c:v>12</c:v>
                </c:pt>
                <c:pt idx="2">
                  <c:v>69</c:v>
                </c:pt>
                <c:pt idx="3">
                  <c:v>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Аукцион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</c:v>
                </c:pt>
                <c:pt idx="1">
                  <c:v>22</c:v>
                </c:pt>
                <c:pt idx="2">
                  <c:v>35</c:v>
                </c:pt>
                <c:pt idx="3">
                  <c:v>155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68744704"/>
        <c:axId val="68746240"/>
        <c:axId val="0"/>
      </c:bar3DChart>
      <c:catAx>
        <c:axId val="6874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8746240"/>
        <c:crosses val="autoZero"/>
        <c:auto val="1"/>
        <c:lblAlgn val="ctr"/>
        <c:lblOffset val="100"/>
        <c:noMultiLvlLbl val="0"/>
      </c:catAx>
      <c:valAx>
        <c:axId val="68746240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68744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контрактов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48101</c:v>
                </c:pt>
                <c:pt idx="1">
                  <c:v>33463</c:v>
                </c:pt>
                <c:pt idx="2">
                  <c:v>51716</c:v>
                </c:pt>
                <c:pt idx="3">
                  <c:v>57965</c:v>
                </c:pt>
                <c:pt idx="4">
                  <c:v>111974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Экономия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8614</c:v>
                </c:pt>
                <c:pt idx="1">
                  <c:v>4095</c:v>
                </c:pt>
                <c:pt idx="2">
                  <c:v>5802</c:v>
                </c:pt>
                <c:pt idx="3">
                  <c:v>8170</c:v>
                </c:pt>
                <c:pt idx="4">
                  <c:v>11550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млн. руб.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376896"/>
        <c:axId val="75407360"/>
        <c:axId val="0"/>
      </c:bar3DChart>
      <c:catAx>
        <c:axId val="7537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407360"/>
        <c:crosses val="autoZero"/>
        <c:auto val="1"/>
        <c:lblAlgn val="ctr"/>
        <c:lblOffset val="100"/>
        <c:noMultiLvlLbl val="0"/>
      </c:catAx>
      <c:valAx>
        <c:axId val="75407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376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0.14125</cdr:x>
      <cdr:y>0.48362</cdr:y>
    </cdr:from>
    <cdr:to>
      <cdr:x>0.22</cdr:x>
      <cdr:y>0.53135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162472" y="2188840"/>
          <a:ext cx="648072" cy="21602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48101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0.255</cdr:x>
      <cdr:y>0.56317</cdr:y>
    </cdr:from>
    <cdr:to>
      <cdr:x>0.325</cdr:x>
      <cdr:y>0.6109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098576" y="2548880"/>
          <a:ext cx="576064" cy="21602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33463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0.36</cdr:x>
      <cdr:y>0.43589</cdr:y>
    </cdr:from>
    <cdr:to>
      <cdr:x>0.43875</cdr:x>
      <cdr:y>0.48362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962672" y="1972816"/>
          <a:ext cx="648072" cy="21602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51716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0.47375</cdr:x>
      <cdr:y>0.38816</cdr:y>
    </cdr:from>
    <cdr:to>
      <cdr:x>0.5525</cdr:x>
      <cdr:y>0.43589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898776" y="1756792"/>
          <a:ext cx="648072" cy="21602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57965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0.64875</cdr:x>
      <cdr:y>0.06996</cdr:y>
    </cdr:from>
    <cdr:to>
      <cdr:x>0.75375</cdr:x>
      <cdr:y>0.11769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5338936" y="316632"/>
          <a:ext cx="864096" cy="21602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111974</a:t>
          </a:r>
          <a:endParaRPr lang="ru-RU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E1E7E1-02C0-4458-8550-59E57BD7D72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7973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fld id="{0C5C4228-B938-452E-9BA3-2B07407BDC15}" type="datetime1">
              <a:rPr lang="en-US" altLang="ru-RU"/>
              <a:pPr/>
              <a:t>1/28/2020</a:t>
            </a:fld>
            <a:endParaRPr lang="en-US" alt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altLang="ru-RU"/>
              <a:t>copyright 2006 www.brainybetty.com;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fld id="{81E0F29F-76E1-423F-AC46-D60EB4DF31C1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C928FB-D3A2-44A8-AA03-9DD17950AFCF}" type="datetime1">
              <a:rPr lang="en-US" altLang="ru-RU"/>
              <a:pPr/>
              <a:t>1/28/2020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copyright 2006 www.brainybetty.com; All Rights Reserved.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3034F-5A0E-4FA6-89EF-313B8F243B9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1040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658911-DB95-4C2C-AC49-03A874AEFD3E}" type="datetime1">
              <a:rPr lang="en-US" altLang="ru-RU"/>
              <a:pPr/>
              <a:t>1/28/2020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copyright 2006 www.brainybetty.com; All Rights Reserved.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23B47-3992-4723-AEBE-4D494BBD6B7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0513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77953-05F4-46D9-B8BE-CE2AF3E30C27}" type="datetime1">
              <a:rPr lang="en-US" altLang="ru-RU"/>
              <a:pPr/>
              <a:t>1/28/2020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copyright 2006 www.brainybetty.com; All Rights Reserved.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A37FA-F8FF-4F74-82AB-A28BFFA8489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5839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A4CE13-344F-4A06-BDDA-D7A6C3060D8B}" type="datetime1">
              <a:rPr lang="en-US" altLang="ru-RU"/>
              <a:pPr/>
              <a:t>1/28/2020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copyright 2006 www.brainybetty.com; All Rights Reserved.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5A80B-C212-42C7-A96F-D3562DA7FD7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7290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2CFE10-AECF-4727-BBB5-B4B1BF134FC9}" type="datetime1">
              <a:rPr lang="en-US" altLang="ru-RU"/>
              <a:pPr/>
              <a:t>1/28/2020</a:t>
            </a:fld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copyright 2006 www.brainybetty.com; All Rights Reserved.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CF071-A05E-4458-98E7-9F4E9080B20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9940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DF0A0-7BFB-4DAF-9366-FB90D22C48E3}" type="datetime1">
              <a:rPr lang="en-US" altLang="ru-RU"/>
              <a:pPr/>
              <a:t>1/28/2020</a:t>
            </a:fld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copyright 2006 www.brainybetty.com; All Rights Reserved.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154DE-14A1-46B1-8755-A737CF79BFE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7889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0A249B-F80D-40D4-8E03-84BA0F8DED27}" type="datetime1">
              <a:rPr lang="en-US" altLang="ru-RU"/>
              <a:pPr/>
              <a:t>1/28/2020</a:t>
            </a:fld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copyright 2006 www.brainybetty.com; All Rights Reserved.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B610B-788B-438F-BE33-76B46DA095A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9698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86C172-919C-4952-A8A5-B7BAEF8B546E}" type="datetime1">
              <a:rPr lang="en-US" altLang="ru-RU"/>
              <a:pPr/>
              <a:t>1/28/2020</a:t>
            </a:fld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copyright 2006 www.brainybetty.com; All Rights Reserved.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875E6-D29E-4F95-8E58-8E25FF9AA1C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7997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A4728-ABFA-4CC8-BC74-2F6FBED153B8}" type="datetime1">
              <a:rPr lang="en-US" altLang="ru-RU"/>
              <a:pPr/>
              <a:t>1/28/2020</a:t>
            </a:fld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copyright 2006 www.brainybetty.com; All Rights Reserved.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EECF8-6684-40CA-BB61-AFC2238B1CE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3858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16F12E-4A44-432E-A31F-8AE5F5B98BC0}" type="datetime1">
              <a:rPr lang="en-US" altLang="ru-RU"/>
              <a:pPr/>
              <a:t>1/28/2020</a:t>
            </a:fld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copyright 2006 www.brainybetty.com; All Rights Reserved.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FC4C5-3646-43B0-8E89-1DBAF4B66CB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3504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F2460059-0E85-413C-896C-CC98808C5B39}" type="datetime1">
              <a:rPr lang="en-US" altLang="ru-RU"/>
              <a:pPr/>
              <a:t>1/28/2020</a:t>
            </a:fld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613525"/>
            <a:ext cx="495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altLang="ru-RU"/>
              <a:t>copyright 2006 www.brainybetty.com;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629400"/>
            <a:ext cx="1219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6AAC98E-926D-4451-8AA2-5474C65B93B2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/>
              </a:rPr>
              <a:t>ОТЧЕТ </a:t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/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/>
              </a:rPr>
              <a:t>ОТДЕЛА УПРАВЛЕНИЯ МУНИЦИПАЛЬНЫМ ИМУЩЕСТВОМ  И ЗАКУПОК </a:t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/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/>
              </a:rPr>
              <a:t>ЗА 2019 ГОД</a:t>
            </a:r>
            <a:endParaRPr lang="en-US" altLang="ru-RU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Аренда земельных участков 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с юридическими лицами</a:t>
            </a:r>
            <a:endParaRPr lang="ru-RU" sz="3200" b="1" dirty="0">
              <a:latin typeface="+mn-lt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52438"/>
              </p:ext>
            </p:extLst>
          </p:nvPr>
        </p:nvGraphicFramePr>
        <p:xfrm>
          <a:off x="467544" y="1340769"/>
          <a:ext cx="8208912" cy="4719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142733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Задолженность на 01.01.2019г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</a:rPr>
                        <a:t>1 млн 145 тыс.  365 руб.</a:t>
                      </a:r>
                    </a:p>
                  </a:txBody>
                  <a:tcPr/>
                </a:tc>
              </a:tr>
              <a:tr h="79529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Начислено за 2019 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2 млн.  940 </a:t>
                      </a:r>
                      <a:r>
                        <a:rPr lang="ru-RU" sz="2400" b="1" baseline="0" dirty="0" smtClean="0"/>
                        <a:t>тыс. 884 руб.</a:t>
                      </a:r>
                      <a:endParaRPr lang="ru-RU" sz="2400" b="1" dirty="0"/>
                    </a:p>
                  </a:txBody>
                  <a:tcPr/>
                </a:tc>
              </a:tr>
              <a:tr h="79529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Оплачено в 2019 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2 млн. 910тыс. 092 руб.</a:t>
                      </a:r>
                      <a:endParaRPr lang="ru-RU" sz="2400" b="1" dirty="0"/>
                    </a:p>
                  </a:txBody>
                  <a:tcPr/>
                </a:tc>
              </a:tr>
              <a:tr h="79529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Взыскано</a:t>
                      </a:r>
                      <a:r>
                        <a:rPr lang="ru-RU" sz="2400" b="1" baseline="0" dirty="0" smtClean="0"/>
                        <a:t> в судебном порядке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/>
                        <a:t> 460 тыс. 181 руб.</a:t>
                      </a:r>
                      <a:endParaRPr lang="ru-RU" sz="2400" b="1" dirty="0" smtClean="0"/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79529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Итого задолженность на 31.12.2019г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 млн. 176 тыс. 157 руб.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7953-05F4-46D9-B8BE-CE2AF3E30C27}" type="datetime1">
              <a:rPr lang="en-US" altLang="ru-RU" smtClean="0"/>
              <a:pPr/>
              <a:t>1/28/2020</a:t>
            </a:fld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37FA-F8FF-4F74-82AB-A28BFFA84890}" type="slidenum">
              <a:rPr lang="en-US" altLang="ru-RU" smtClean="0"/>
              <a:pPr/>
              <a:t>10</a:t>
            </a:fld>
            <a:endParaRPr lang="en-US" altLang="ru-RU"/>
          </a:p>
        </p:txBody>
      </p:sp>
      <p:sp>
        <p:nvSpPr>
          <p:cNvPr id="8" name="TextBox 7"/>
          <p:cNvSpPr txBox="1"/>
          <p:nvPr/>
        </p:nvSpPr>
        <p:spPr>
          <a:xfrm>
            <a:off x="539552" y="6165304"/>
            <a:ext cx="7992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/>
              </a:rPr>
              <a:t>           Без </a:t>
            </a:r>
            <a:r>
              <a:rPr lang="ru-RU" dirty="0">
                <a:latin typeface="Times New Roman"/>
              </a:rPr>
              <a:t>учета задолженности организаций –банкрот 9 млн. 776 тыс. 520 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967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Должники: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ООО «Руслан Сити»  - 460 тыс.</a:t>
            </a:r>
          </a:p>
          <a:p>
            <a:r>
              <a:rPr lang="ru-RU" dirty="0" smtClean="0"/>
              <a:t>ООО «</a:t>
            </a:r>
            <a:r>
              <a:rPr lang="ru-RU" dirty="0" err="1" smtClean="0"/>
              <a:t>Спецтранс</a:t>
            </a:r>
            <a:r>
              <a:rPr lang="ru-RU" dirty="0" smtClean="0"/>
              <a:t> Медынь» – 156,5 тыс.</a:t>
            </a:r>
          </a:p>
          <a:p>
            <a:r>
              <a:rPr lang="ru-RU" dirty="0" smtClean="0"/>
              <a:t>АО «Газпром </a:t>
            </a:r>
            <a:r>
              <a:rPr lang="ru-RU" dirty="0" err="1" smtClean="0"/>
              <a:t>межрегион</a:t>
            </a:r>
            <a:r>
              <a:rPr lang="ru-RU" dirty="0" smtClean="0"/>
              <a:t> газ» 120 тыс.</a:t>
            </a:r>
          </a:p>
          <a:p>
            <a:r>
              <a:rPr lang="ru-RU" dirty="0" smtClean="0"/>
              <a:t>ООО «МЗПУ» – 215 тыс.</a:t>
            </a:r>
          </a:p>
          <a:p>
            <a:r>
              <a:rPr lang="ru-RU" dirty="0" smtClean="0"/>
              <a:t>ООО «КФХ «</a:t>
            </a:r>
            <a:r>
              <a:rPr lang="ru-RU" dirty="0" err="1" smtClean="0"/>
              <a:t>Каляево</a:t>
            </a:r>
            <a:r>
              <a:rPr lang="ru-RU" dirty="0" smtClean="0"/>
              <a:t>» – 225 тыс.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7953-05F4-46D9-B8BE-CE2AF3E30C27}" type="datetime1">
              <a:rPr lang="en-US" altLang="ru-RU" smtClean="0"/>
              <a:pPr/>
              <a:t>1/28/2020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 smtClean="0"/>
              <a:t>copyright 2006 www.brainybetty.com; All Rights Reserved.</a:t>
            </a:r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37FA-F8FF-4F74-82AB-A28BFFA84890}" type="slidenum">
              <a:rPr lang="en-US" altLang="ru-RU" smtClean="0"/>
              <a:pPr/>
              <a:t>11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18801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kern="1200" dirty="0">
                <a:solidFill>
                  <a:srgbClr val="000000"/>
                </a:solidFill>
              </a:rPr>
              <a:t>Аренда земельных участков </a:t>
            </a:r>
            <a:br>
              <a:rPr lang="ru-RU" sz="3200" b="1" kern="1200" dirty="0">
                <a:solidFill>
                  <a:srgbClr val="000000"/>
                </a:solidFill>
              </a:rPr>
            </a:br>
            <a:r>
              <a:rPr lang="ru-RU" sz="3200" b="1" kern="1200" dirty="0">
                <a:solidFill>
                  <a:srgbClr val="000000"/>
                </a:solidFill>
              </a:rPr>
              <a:t>с </a:t>
            </a:r>
            <a:r>
              <a:rPr lang="ru-RU" sz="3200" b="1" kern="1200" dirty="0" smtClean="0">
                <a:solidFill>
                  <a:srgbClr val="000000"/>
                </a:solidFill>
              </a:rPr>
              <a:t>физическими </a:t>
            </a:r>
            <a:r>
              <a:rPr lang="ru-RU" sz="3200" b="1" kern="1200" dirty="0">
                <a:solidFill>
                  <a:srgbClr val="000000"/>
                </a:solidFill>
              </a:rPr>
              <a:t>лицами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276964"/>
              </p:ext>
            </p:extLst>
          </p:nvPr>
        </p:nvGraphicFramePr>
        <p:xfrm>
          <a:off x="467544" y="1628800"/>
          <a:ext cx="8280920" cy="4691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89861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Задолженность на 01.01.2019г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</a:endParaRPr>
                    </a:p>
                    <a:p>
                      <a:pPr algn="ctr"/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</a:rPr>
                        <a:t>751 тыс. 454 руб.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9861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Начислено за 2019 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 млн. 009 тыс. 385 руб.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9861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Оплачено в 2019 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 млн. 499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тыс. 082 руб.</a:t>
                      </a:r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9861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Взыскано</a:t>
                      </a:r>
                      <a:r>
                        <a:rPr lang="ru-RU" sz="2400" b="1" baseline="0" dirty="0" smtClean="0"/>
                        <a:t> в судебном порядке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b="1" dirty="0" smtClean="0"/>
                        <a:t>443 тыс.</a:t>
                      </a:r>
                      <a:r>
                        <a:rPr lang="ru-RU" sz="2400" b="1" baseline="0" dirty="0" smtClean="0"/>
                        <a:t> 185 руб.</a:t>
                      </a:r>
                      <a:endParaRPr lang="ru-RU" sz="2400" b="1" dirty="0"/>
                    </a:p>
                  </a:txBody>
                  <a:tcPr/>
                </a:tc>
              </a:tr>
              <a:tr h="89861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Итого задолженность на 31.12.2019г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sz="2400" b="1" baseline="0" dirty="0" smtClean="0"/>
                        <a:t>818 тыс. 572 руб.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7953-05F4-46D9-B8BE-CE2AF3E30C27}" type="datetime1">
              <a:rPr lang="en-US" altLang="ru-RU" smtClean="0"/>
              <a:pPr/>
              <a:t>1/28/2020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 smtClean="0"/>
              <a:t>copyright 2006 www.brainybetty.com; All Rights Reserved.</a:t>
            </a:r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37FA-F8FF-4F74-82AB-A28BFFA84890}" type="slidenum">
              <a:rPr lang="en-US" altLang="ru-RU" smtClean="0"/>
              <a:pPr/>
              <a:t>12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74995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Impact"/>
              </a:rPr>
              <a:t>Динамика поступления неналоговых доходов от распоряжения и управления муниципальными имуществом на 01.01.2020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7953-05F4-46D9-B8BE-CE2AF3E30C27}" type="datetime1">
              <a:rPr lang="en-US" altLang="ru-RU" smtClean="0"/>
              <a:pPr/>
              <a:t>1/28/2020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 smtClean="0"/>
              <a:t>copyright 2006 www.brainybetty.com; All Rights Reserved.</a:t>
            </a:r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37FA-F8FF-4F74-82AB-A28BFFA84890}" type="slidenum">
              <a:rPr lang="en-US" altLang="ru-RU" smtClean="0"/>
              <a:pPr/>
              <a:t>13</a:t>
            </a:fld>
            <a:endParaRPr lang="en-US" altLang="ru-RU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395133"/>
              </p:ext>
            </p:extLst>
          </p:nvPr>
        </p:nvGraphicFramePr>
        <p:xfrm>
          <a:off x="467544" y="1196752"/>
          <a:ext cx="8352928" cy="4872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9357"/>
                <a:gridCol w="1609939"/>
                <a:gridCol w="1693632"/>
              </a:tblGrid>
              <a:tr h="8448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Вид дохода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2018, млн руб.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млн. руб.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527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Аренда муниципального имущества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  4,654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 7,461</a:t>
                      </a:r>
                      <a:endParaRPr lang="ru-RU" sz="1800" dirty="0"/>
                    </a:p>
                  </a:txBody>
                  <a:tcPr/>
                </a:tc>
              </a:tr>
              <a:tr h="55311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Аренда земельных участков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5,675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5,459</a:t>
                      </a:r>
                      <a:endParaRPr lang="ru-RU" sz="1800" dirty="0"/>
                    </a:p>
                  </a:txBody>
                  <a:tcPr/>
                </a:tc>
              </a:tr>
              <a:tr h="77652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Продажа земельных участков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1,760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1,605</a:t>
                      </a:r>
                      <a:endParaRPr lang="ru-RU" sz="1800" dirty="0"/>
                    </a:p>
                  </a:txBody>
                  <a:tcPr/>
                </a:tc>
              </a:tr>
              <a:tr h="54256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Продажа муниципального имущества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0,803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0,0</a:t>
                      </a:r>
                      <a:endParaRPr lang="ru-RU" sz="1800" dirty="0"/>
                    </a:p>
                  </a:txBody>
                  <a:tcPr/>
                </a:tc>
              </a:tr>
              <a:tr h="55311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пени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0,11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0,056</a:t>
                      </a:r>
                      <a:endParaRPr lang="ru-RU" sz="1800" dirty="0"/>
                    </a:p>
                  </a:txBody>
                  <a:tcPr/>
                </a:tc>
              </a:tr>
              <a:tr h="100660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ИТОГО  доход в бюджет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13,002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14,581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707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/>
          <a:lstStyle/>
          <a:p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/>
            </a:r>
            <a:b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r>
              <a:rPr lang="ru-RU" sz="1900" b="1" kern="1200" dirty="0">
                <a:solidFill>
                  <a:srgbClr val="5F5F5F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ru-RU" sz="1900" b="1" kern="1200" dirty="0">
                <a:solidFill>
                  <a:srgbClr val="5F5F5F"/>
                </a:solidFill>
                <a:latin typeface="Times New Roman"/>
                <a:ea typeface="+mn-ea"/>
                <a:cs typeface="+mn-cs"/>
              </a:rPr>
            </a:b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Сравнительный анализ количества </a:t>
            </a:r>
            <a:r>
              <a:rPr kumimoji="0" lang="ru-RU" sz="1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мун</a:t>
            </a: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контрактов, заключенных в 2016-2019 годах</a:t>
            </a: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/>
            </a:r>
            <a:b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9416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7953-05F4-46D9-B8BE-CE2AF3E30C27}" type="datetime1">
              <a:rPr lang="en-US" altLang="ru-RU" smtClean="0"/>
              <a:pPr/>
              <a:t>1/28/2020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 smtClean="0"/>
              <a:t>copyright 2006 www.brainybetty.com; All Rights Reserved.</a:t>
            </a:r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37FA-F8FF-4F74-82AB-A28BFFA84890}" type="slidenum">
              <a:rPr lang="en-US" altLang="ru-RU" smtClean="0"/>
              <a:pPr/>
              <a:t>14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10656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Анализ заключенных контрактов и полученной экономии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01500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7953-05F4-46D9-B8BE-CE2AF3E30C27}" type="datetime1">
              <a:rPr lang="en-US" altLang="ru-RU" smtClean="0"/>
              <a:pPr/>
              <a:t>1/28/2020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 smtClean="0"/>
              <a:t>copyright 2006 www.brainybetty.com; All Rights Reserved.</a:t>
            </a:r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37FA-F8FF-4F74-82AB-A28BFFA84890}" type="slidenum">
              <a:rPr lang="en-US" altLang="ru-RU" smtClean="0"/>
              <a:pPr/>
              <a:t>15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95021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2800" dirty="0" smtClean="0"/>
              <a:t>Крупные муниципальные контракты за 2019 год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   - Благоустройство дворовых территорий многоквартирных домов по улице Карла Либкнехта д.124, д.126, ул. Молодёжная д.2 д.8 д.8а </a:t>
            </a:r>
          </a:p>
          <a:p>
            <a:pPr marL="0" indent="0">
              <a:buNone/>
            </a:pPr>
            <a:r>
              <a:rPr lang="ru-RU" sz="1800" dirty="0" smtClean="0"/>
              <a:t>   - Благоустройство городского пруда и прилегающей территории по ул. Луначарского в районе д. 75;</a:t>
            </a:r>
          </a:p>
          <a:p>
            <a:pPr marL="0" indent="0">
              <a:buNone/>
            </a:pPr>
            <a:r>
              <a:rPr lang="ru-RU" sz="1800" dirty="0" smtClean="0"/>
              <a:t>  - Ремонт автомобильной дороги по ул. Колхозная; </a:t>
            </a:r>
          </a:p>
          <a:p>
            <a:pPr marL="0" indent="0">
              <a:buNone/>
            </a:pPr>
            <a:r>
              <a:rPr lang="ru-RU" sz="1800" dirty="0" smtClean="0"/>
              <a:t>  - Ремонт автомобильной дороги по ул. Школьная;</a:t>
            </a:r>
          </a:p>
          <a:p>
            <a:pPr marL="0" indent="0">
              <a:buNone/>
            </a:pPr>
            <a:r>
              <a:rPr lang="ru-RU" sz="1800" dirty="0" smtClean="0"/>
              <a:t> -  Ремонт автомобильной дороги по ул. Свердлова;</a:t>
            </a:r>
          </a:p>
          <a:p>
            <a:pPr marL="0" indent="0">
              <a:buNone/>
            </a:pPr>
            <a:r>
              <a:rPr lang="ru-RU" sz="1800" dirty="0" smtClean="0"/>
              <a:t> - Оказание услуг по разработке проектной и рабочей документации по объекту: «Строительство автодороги «Медынь-Верея»-</a:t>
            </a:r>
            <a:r>
              <a:rPr lang="ru-RU" sz="1800" dirty="0" err="1" smtClean="0"/>
              <a:t>Глухово</a:t>
            </a:r>
            <a:r>
              <a:rPr lang="ru-RU" sz="1800" dirty="0" smtClean="0"/>
              <a:t>» - КФХ «Никишин С.И.»;</a:t>
            </a:r>
          </a:p>
          <a:p>
            <a:pPr>
              <a:buFontTx/>
              <a:buChar char="-"/>
            </a:pPr>
            <a:r>
              <a:rPr lang="ru-RU" sz="1800" dirty="0" smtClean="0"/>
              <a:t>Благоустройство парка Воинской и Трудовой Славы;</a:t>
            </a:r>
          </a:p>
          <a:p>
            <a:pPr marL="0" indent="0">
              <a:buNone/>
            </a:pPr>
            <a:r>
              <a:rPr lang="ru-RU" sz="1800" dirty="0" smtClean="0"/>
              <a:t>- Устройство тротуара по ул. Карла Либкнехта, ул. Мира;</a:t>
            </a:r>
          </a:p>
          <a:p>
            <a:r>
              <a:rPr lang="ru-RU" sz="1800" dirty="0" smtClean="0"/>
              <a:t>- Ремонт автодороги по ул. Лесная;</a:t>
            </a:r>
          </a:p>
          <a:p>
            <a:r>
              <a:rPr lang="ru-RU" sz="1800" dirty="0" smtClean="0"/>
              <a:t>- Поставка спецтехники для осуществления дорожных работ.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7953-05F4-46D9-B8BE-CE2AF3E30C27}" type="datetime1">
              <a:rPr lang="en-US" altLang="ru-RU" smtClean="0"/>
              <a:pPr/>
              <a:t>1/28/2020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 smtClean="0"/>
              <a:t>copyright 2006 www.brainybetty.com; All Rights Reserved.</a:t>
            </a:r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37FA-F8FF-4F74-82AB-A28BFFA84890}" type="slidenum">
              <a:rPr lang="en-US" altLang="ru-RU" smtClean="0"/>
              <a:pPr/>
              <a:t>16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48563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 2020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Проведение инвентаризации казны МР «Медынский район», ГП «Город Медынь».</a:t>
            </a:r>
          </a:p>
          <a:p>
            <a:r>
              <a:rPr lang="ru-RU" sz="1800" dirty="0" smtClean="0"/>
              <a:t>Порядка принятия решений о признании безнадежной к взысканию и списании (восстановлении в учете) задолженности по арендной плате за нежилые помещения и (или) земельные участки.</a:t>
            </a:r>
          </a:p>
          <a:p>
            <a:r>
              <a:rPr lang="ru-RU" sz="1800" dirty="0" smtClean="0"/>
              <a:t>Проведение торгов по ремонту муниципальной квартиры по адресу: г. Медынь, </a:t>
            </a:r>
            <a:r>
              <a:rPr lang="ru-RU" sz="1800" dirty="0" err="1" smtClean="0"/>
              <a:t>пр-кт</a:t>
            </a:r>
            <a:r>
              <a:rPr lang="ru-RU" sz="1800" dirty="0" smtClean="0"/>
              <a:t> Ленина, д. 25, кв. 3.</a:t>
            </a:r>
          </a:p>
          <a:p>
            <a:r>
              <a:rPr lang="ru-RU" sz="1800" dirty="0" smtClean="0"/>
              <a:t>Подготовка смет на обустройство тротуаров в г. Медынь.</a:t>
            </a:r>
          </a:p>
          <a:p>
            <a:r>
              <a:rPr lang="ru-RU" sz="1800" dirty="0" smtClean="0"/>
              <a:t>Проведение торгов по благоустройству дворовых территорий по ул. Луначарского, Митрофанова.</a:t>
            </a:r>
          </a:p>
          <a:p>
            <a:r>
              <a:rPr lang="ru-RU" sz="1800" dirty="0" smtClean="0"/>
              <a:t>Проведение торгов по обустройству площадок под мусорными контейнерами.</a:t>
            </a:r>
          </a:p>
          <a:p>
            <a:r>
              <a:rPr lang="ru-RU" sz="1800" dirty="0" smtClean="0"/>
              <a:t>Подготовка документации для проведения торгов по заключению услуг лизинга.</a:t>
            </a:r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7953-05F4-46D9-B8BE-CE2AF3E30C27}" type="datetime1">
              <a:rPr lang="en-US" altLang="ru-RU" smtClean="0"/>
              <a:pPr/>
              <a:t>1/28/2020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 smtClean="0"/>
              <a:t>copyright 2006 www.brainybetty.com; All Rights Reserved.</a:t>
            </a:r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37FA-F8FF-4F74-82AB-A28BFFA84890}" type="slidenum">
              <a:rPr lang="en-US" altLang="ru-RU" smtClean="0"/>
              <a:pPr/>
              <a:t>17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0669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A05E-410D-432A-B00C-E77F35FAC733}" type="datetime1">
              <a:rPr lang="en-US" altLang="ru-RU"/>
              <a:pPr/>
              <a:t>1/28/2020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copyright 2006 www.brainybetty.com; All Rights Reserved.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2E80E-B22D-43A4-A0B1-1C9252485CB9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Impact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Impact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Impact"/>
              </a:rPr>
              <a:t>Муниципальные услуги</a:t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Impact"/>
              </a:rPr>
            </a:b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Impact"/>
              </a:rPr>
              <a:t>В отношении муниципального имущества: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Impact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Impact"/>
              </a:rPr>
            </a:br>
            <a:endParaRPr lang="ru-RU" alt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219256" cy="4608512"/>
          </a:xfrm>
        </p:spPr>
        <p:txBody>
          <a:bodyPr/>
          <a:lstStyle/>
          <a:p>
            <a:pPr lvl="0" fontAlgn="auto">
              <a:spcAft>
                <a:spcPts val="0"/>
              </a:spcAft>
              <a:buClr>
                <a:srgbClr val="AD0101"/>
              </a:buClr>
              <a:buFontTx/>
              <a:buChar char="-"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Times New Roman"/>
              </a:rPr>
              <a:t>Предоставление информации из реестров муниципальной собственности</a:t>
            </a:r>
          </a:p>
          <a:p>
            <a:pPr lvl="0" fontAlgn="auto">
              <a:spcAft>
                <a:spcPts val="0"/>
              </a:spcAft>
              <a:buClr>
                <a:srgbClr val="AD0101"/>
              </a:buClr>
              <a:buFontTx/>
              <a:buChar char="-"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Times New Roman"/>
              </a:rPr>
              <a:t>Предоставление муниципального имущества (кроме жил. фонда)</a:t>
            </a:r>
          </a:p>
          <a:p>
            <a:pPr lvl="0" fontAlgn="auto">
              <a:spcAft>
                <a:spcPts val="0"/>
              </a:spcAft>
              <a:buClr>
                <a:srgbClr val="AD0101"/>
              </a:buClr>
              <a:buFontTx/>
              <a:buChar char="-"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Times New Roman"/>
              </a:rPr>
              <a:t>Приватизация (продажа) муниципального имущества</a:t>
            </a:r>
          </a:p>
          <a:p>
            <a:pPr lvl="0" fontAlgn="auto">
              <a:spcAft>
                <a:spcPts val="0"/>
              </a:spcAft>
              <a:buClr>
                <a:srgbClr val="AD0101"/>
              </a:buClr>
              <a:buFontTx/>
              <a:buChar char="-"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Times New Roman"/>
              </a:rPr>
              <a:t>Заключение договор социального найма</a:t>
            </a:r>
          </a:p>
          <a:p>
            <a:pPr lvl="0" fontAlgn="auto">
              <a:spcAft>
                <a:spcPts val="0"/>
              </a:spcAft>
              <a:buClr>
                <a:srgbClr val="AD0101"/>
              </a:buClr>
              <a:buFontTx/>
              <a:buChar char="-"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Times New Roman"/>
              </a:rPr>
              <a:t>Передача жилых помещений в собственность в порядке приватизации</a:t>
            </a:r>
          </a:p>
          <a:p>
            <a:pPr lvl="0" fontAlgn="auto">
              <a:spcAft>
                <a:spcPts val="0"/>
              </a:spcAft>
              <a:buClr>
                <a:srgbClr val="AD0101"/>
              </a:buClr>
              <a:buFontTx/>
              <a:buChar char="-"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Times New Roman"/>
              </a:rPr>
              <a:t>Обмен гражданами социального жилья между собой</a:t>
            </a:r>
          </a:p>
          <a:p>
            <a:pPr lvl="0" fontAlgn="auto">
              <a:spcAft>
                <a:spcPts val="0"/>
              </a:spcAft>
              <a:buClr>
                <a:srgbClr val="AD0101"/>
              </a:buClr>
              <a:buFontTx/>
              <a:buChar char="-"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Times New Roman"/>
              </a:rPr>
              <a:t>Признание граждан малоимущими</a:t>
            </a:r>
          </a:p>
          <a:p>
            <a:pPr lvl="0" fontAlgn="auto">
              <a:spcAft>
                <a:spcPts val="0"/>
              </a:spcAft>
              <a:buClr>
                <a:srgbClr val="AD0101"/>
              </a:buClr>
              <a:buFontTx/>
              <a:buChar char="-"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Times New Roman"/>
              </a:rPr>
              <a:t>Постановка  граждан на учет в качестве нуждающихся в жилье</a:t>
            </a:r>
          </a:p>
          <a:p>
            <a:endParaRPr lang="ru-RU" alt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Impact"/>
              </a:rPr>
              <a:t>Муниципальные услуги</a:t>
            </a:r>
            <a:b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Impact"/>
              </a:rPr>
            </a:br>
            <a:r>
              <a:rPr kumimoji="0" lang="ru-RU" sz="3600" b="1" i="0" u="none" strike="noStrike" kern="1200" cap="all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Impact"/>
              </a:rPr>
              <a:t>В отношении земельных участков: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auto">
              <a:spcAft>
                <a:spcPts val="0"/>
              </a:spcAft>
              <a:buClr>
                <a:srgbClr val="AD0101"/>
              </a:buClr>
              <a:buNone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Times New Roman"/>
              </a:rPr>
              <a:t>-  П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Times New Roman"/>
              </a:rPr>
              <a:t>ерераспределение земельных участков;</a:t>
            </a:r>
          </a:p>
          <a:p>
            <a:pPr marL="285750" lvl="0" indent="-285750" fontAlgn="auto">
              <a:spcAft>
                <a:spcPts val="0"/>
              </a:spcAft>
              <a:buClr>
                <a:srgbClr val="AD0101"/>
              </a:buClr>
              <a:buFontTx/>
              <a:buChar char="-"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Times New Roman"/>
              </a:rPr>
              <a:t>Утверждение схем расположения земельных участков;</a:t>
            </a:r>
          </a:p>
          <a:p>
            <a:pPr marL="285750" lvl="0" indent="-285750" fontAlgn="auto">
              <a:spcAft>
                <a:spcPts val="0"/>
              </a:spcAft>
              <a:buClr>
                <a:srgbClr val="AD0101"/>
              </a:buClr>
              <a:buFontTx/>
              <a:buChar char="-"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Times New Roman"/>
              </a:rPr>
              <a:t>Согласование границ земельных участков;</a:t>
            </a:r>
          </a:p>
          <a:p>
            <a:pPr marL="285750" lvl="0" indent="-285750" fontAlgn="auto">
              <a:spcAft>
                <a:spcPts val="0"/>
              </a:spcAft>
              <a:buClr>
                <a:srgbClr val="AD0101"/>
              </a:buClr>
              <a:buFontTx/>
              <a:buChar char="-"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Times New Roman"/>
              </a:rPr>
              <a:t>Определение категории земельного участка;</a:t>
            </a:r>
          </a:p>
          <a:p>
            <a:pPr marL="285750" lvl="0" indent="-285750" fontAlgn="auto">
              <a:spcAft>
                <a:spcPts val="0"/>
              </a:spcAft>
              <a:buClr>
                <a:srgbClr val="AD0101"/>
              </a:buClr>
              <a:buFontTx/>
              <a:buChar char="-"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Times New Roman"/>
              </a:rPr>
              <a:t>Предоставление бесплатно земельных участков многодетным;</a:t>
            </a:r>
          </a:p>
          <a:p>
            <a:pPr marL="285750" lvl="0" indent="-285750" fontAlgn="auto">
              <a:spcAft>
                <a:spcPts val="0"/>
              </a:spcAft>
              <a:buClr>
                <a:srgbClr val="AD0101"/>
              </a:buClr>
              <a:buFontTx/>
              <a:buChar char="-"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Times New Roman"/>
              </a:rPr>
              <a:t>Установление сервитута;</a:t>
            </a:r>
          </a:p>
          <a:p>
            <a:pPr marL="285750" lvl="0" indent="-285750" fontAlgn="auto">
              <a:spcAft>
                <a:spcPts val="0"/>
              </a:spcAft>
              <a:buClr>
                <a:srgbClr val="AD0101"/>
              </a:buClr>
              <a:buFontTx/>
              <a:buChar char="-"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Times New Roman"/>
              </a:rPr>
              <a:t>Предоставление земельных участков под объектами недвижимости;</a:t>
            </a:r>
          </a:p>
          <a:p>
            <a:pPr marL="285750" lvl="0" indent="-285750" fontAlgn="auto">
              <a:spcAft>
                <a:spcPts val="0"/>
              </a:spcAft>
              <a:buClr>
                <a:srgbClr val="AD0101"/>
              </a:buClr>
              <a:buFontTx/>
              <a:buChar char="-"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Times New Roman"/>
              </a:rPr>
              <a:t>Предоставление земельных участков для строительства;</a:t>
            </a:r>
          </a:p>
          <a:p>
            <a:pPr marL="285750" lvl="0" indent="-285750" fontAlgn="auto">
              <a:spcAft>
                <a:spcPts val="0"/>
              </a:spcAft>
              <a:buClr>
                <a:srgbClr val="AD0101"/>
              </a:buClr>
              <a:buFontTx/>
              <a:buChar char="-"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Times New Roman"/>
              </a:rPr>
              <a:t>Предоставление земельных участков не связанное со строительством;</a:t>
            </a:r>
          </a:p>
          <a:p>
            <a:pPr marL="285750" lvl="0" indent="-285750" fontAlgn="auto">
              <a:spcAft>
                <a:spcPts val="0"/>
              </a:spcAft>
              <a:buClr>
                <a:srgbClr val="AD0101"/>
              </a:buClr>
              <a:buFontTx/>
              <a:buChar char="-"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Times New Roman"/>
              </a:rPr>
              <a:t>Предоставление земельных участков сельскохозяйственного назначения;</a:t>
            </a:r>
          </a:p>
          <a:p>
            <a:pPr marL="285750" lvl="0" indent="-285750" fontAlgn="auto">
              <a:spcAft>
                <a:spcPts val="0"/>
              </a:spcAft>
              <a:buClr>
                <a:srgbClr val="AD0101"/>
              </a:buClr>
              <a:buFontTx/>
              <a:buChar char="-"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Times New Roman"/>
              </a:rPr>
              <a:t>Прекращение права постоянного (бессрочного) пользования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7953-05F4-46D9-B8BE-CE2AF3E30C27}" type="datetime1">
              <a:rPr lang="en-US" altLang="ru-RU" smtClean="0"/>
              <a:pPr/>
              <a:t>1/28/2020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 smtClean="0"/>
              <a:t>copyright 2006 www.brainybetty.com; All Rights Reserved.</a:t>
            </a:r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37FA-F8FF-4F74-82AB-A28BFFA84890}" type="slidenum">
              <a:rPr lang="en-US" altLang="ru-RU" smtClean="0"/>
              <a:pPr/>
              <a:t>3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85519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kumimoji="0" lang="ru-RU" sz="4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Impact"/>
              </a:rPr>
              <a:t>Жилищный фонд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7953-05F4-46D9-B8BE-CE2AF3E30C27}" type="datetime1">
              <a:rPr lang="en-US" altLang="ru-RU" smtClean="0"/>
              <a:pPr/>
              <a:t>1/28/2020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 smtClean="0"/>
              <a:t>copyright 2006 www.brainybetty.com; All Rights Reserved.</a:t>
            </a:r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37FA-F8FF-4F74-82AB-A28BFFA84890}" type="slidenum">
              <a:rPr lang="en-US" altLang="ru-RU" smtClean="0"/>
              <a:pPr/>
              <a:t>4</a:t>
            </a:fld>
            <a:endParaRPr lang="en-US" alt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1628800"/>
            <a:ext cx="38164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КАЗНА МР «МЕДЫНСКИЙ РАЙОН»</a:t>
            </a:r>
          </a:p>
          <a:p>
            <a:pPr algn="ctr"/>
            <a:endParaRPr lang="ru-RU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481" y="1628800"/>
            <a:ext cx="3824991" cy="720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95536" y="2929015"/>
            <a:ext cx="38164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94 КВАРТИРЫ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КОММЕРЧЕСКОЕ ЖИЛЬЕ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98565" y="2913249"/>
            <a:ext cx="37444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139 КВАРТИР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СОЦИАЛЬНОЕ ЖИЛЬЕ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87824" y="4077072"/>
            <a:ext cx="32403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НАЙМ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7,61 РУБ ЗА 1 КВ.М.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47864" y="5448778"/>
            <a:ext cx="46805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ПРИВАТИЗИРОВАНО 9 КВАРТИР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729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ОПЛАТА СОЦИАЛЬНОГО НАЙМА</a:t>
            </a:r>
            <a:endParaRPr lang="ru-RU" sz="36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062418"/>
              </p:ext>
            </p:extLst>
          </p:nvPr>
        </p:nvGraphicFramePr>
        <p:xfrm>
          <a:off x="467544" y="1484310"/>
          <a:ext cx="8219256" cy="4008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8"/>
                <a:gridCol w="4109628"/>
              </a:tblGrid>
              <a:tr h="70577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Задолженность на 01.01.2019г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258 тыс. 462 руб.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3369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Начислено за 2019 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445 тыс. 447 руб.</a:t>
                      </a:r>
                      <a:endParaRPr lang="ru-RU" sz="2400" b="1" dirty="0"/>
                    </a:p>
                  </a:txBody>
                  <a:tcPr/>
                </a:tc>
              </a:tr>
              <a:tr h="70577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Оплачено в 2019 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sz="2400" b="1" dirty="0" smtClean="0"/>
                        <a:t>381 тыс. 747 руб.</a:t>
                      </a:r>
                      <a:endParaRPr lang="ru-RU" sz="2400" b="1" dirty="0"/>
                    </a:p>
                  </a:txBody>
                  <a:tcPr/>
                </a:tc>
              </a:tr>
              <a:tr h="70577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Взыскано</a:t>
                      </a:r>
                      <a:r>
                        <a:rPr lang="ru-RU" sz="2400" b="1" baseline="0" dirty="0" smtClean="0"/>
                        <a:t> в судебном порядке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212 тыс. 625 руб.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77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Итого задолженность на 31.12.2019г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322 тыс. 162 руб.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7953-05F4-46D9-B8BE-CE2AF3E30C27}" type="datetime1">
              <a:rPr lang="en-US" altLang="ru-RU" smtClean="0"/>
              <a:pPr/>
              <a:t>1/28/2020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 smtClean="0"/>
              <a:t>copyright 2006 www.brainybetty.com; All Rights Reserved.</a:t>
            </a:r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37FA-F8FF-4F74-82AB-A28BFFA84890}" type="slidenum">
              <a:rPr lang="en-US" altLang="ru-RU" smtClean="0"/>
              <a:pPr/>
              <a:t>5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52476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Оплата коммерческого найма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129231"/>
              </p:ext>
            </p:extLst>
          </p:nvPr>
        </p:nvGraphicFramePr>
        <p:xfrm>
          <a:off x="467544" y="1600200"/>
          <a:ext cx="8219256" cy="4133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8"/>
                <a:gridCol w="4109628"/>
              </a:tblGrid>
              <a:tr h="82661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Задолженность на 01.01.2019г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79 тыс. 315 руб.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661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Начислено за 2019 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sz="2400" b="1" dirty="0" smtClean="0"/>
                        <a:t>406 тыс. 888 руб.</a:t>
                      </a:r>
                      <a:endParaRPr lang="ru-RU" sz="2400" b="1" dirty="0"/>
                    </a:p>
                  </a:txBody>
                  <a:tcPr/>
                </a:tc>
              </a:tr>
              <a:tr h="82661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Оплачено в 2019 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436 тыс. 700 руб.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661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Взыскано</a:t>
                      </a:r>
                      <a:r>
                        <a:rPr lang="ru-RU" sz="2400" b="1" baseline="0" dirty="0" smtClean="0"/>
                        <a:t> в судебном порядке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</a:t>
                      </a:r>
                      <a:r>
                        <a:rPr lang="ru-RU" sz="2400" b="1" dirty="0" smtClean="0"/>
                        <a:t>35 тыс. 966 руб.</a:t>
                      </a:r>
                      <a:endParaRPr lang="ru-RU" sz="2400" b="1" dirty="0"/>
                    </a:p>
                  </a:txBody>
                  <a:tcPr/>
                </a:tc>
              </a:tr>
              <a:tr h="82661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Итого задолженность на 31.12.2019г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13 тыс.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537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руб.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7953-05F4-46D9-B8BE-CE2AF3E30C27}" type="datetime1">
              <a:rPr lang="en-US" altLang="ru-RU" smtClean="0"/>
              <a:pPr/>
              <a:t>1/28/2020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 smtClean="0"/>
              <a:t>copyright 2006 www.brainybetty.com; All Rights Reserved.</a:t>
            </a:r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37FA-F8FF-4F74-82AB-A28BFFA84890}" type="slidenum">
              <a:rPr lang="en-US" altLang="ru-RU" smtClean="0"/>
              <a:pPr/>
              <a:t>6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36091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Аренда НЕЖИЛЫХ ПОМЕЩЕНИЙ</a:t>
            </a:r>
            <a:endParaRPr lang="ru-RU" sz="3200" b="1" dirty="0">
              <a:latin typeface="+mn-lt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159128"/>
              </p:ext>
            </p:extLst>
          </p:nvPr>
        </p:nvGraphicFramePr>
        <p:xfrm>
          <a:off x="539552" y="1340770"/>
          <a:ext cx="8147248" cy="453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624"/>
                <a:gridCol w="4073624"/>
              </a:tblGrid>
              <a:tr h="9073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Задолженность на 01.01.2019г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195 тыс. 042 руб.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73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Начислено за 2019 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 млн 888 тыс. 566 руб.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73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Оплачено в 2019 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 млн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259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тыс.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334 руб.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73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Взыскано</a:t>
                      </a:r>
                      <a:r>
                        <a:rPr lang="ru-RU" sz="2400" b="1" baseline="0" dirty="0" smtClean="0"/>
                        <a:t> в судебном порядке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 руб.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73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Итого задолженность на 31.12.2019г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824 тыс. 274 руб.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7953-05F4-46D9-B8BE-CE2AF3E30C27}" type="datetime1">
              <a:rPr lang="en-US" altLang="ru-RU" smtClean="0"/>
              <a:pPr/>
              <a:t>1/28/2020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 smtClean="0"/>
              <a:t>copyright 2006 www.brainybetty.com; All Rights Reserved.</a:t>
            </a:r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37FA-F8FF-4F74-82AB-A28BFFA84890}" type="slidenum">
              <a:rPr lang="en-US" altLang="ru-RU" smtClean="0"/>
              <a:pPr/>
              <a:t>7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92739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Земельные отношения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7953-05F4-46D9-B8BE-CE2AF3E30C27}" type="datetime1">
              <a:rPr lang="en-US" altLang="ru-RU" smtClean="0"/>
              <a:pPr/>
              <a:t>1/28/2020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 smtClean="0"/>
              <a:t>copyright 2006 www.brainybetty.com; All Rights Reserved.</a:t>
            </a:r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37FA-F8FF-4F74-82AB-A28BFFA84890}" type="slidenum">
              <a:rPr lang="en-US" altLang="ru-RU" smtClean="0"/>
              <a:pPr/>
              <a:t>8</a:t>
            </a:fld>
            <a:endParaRPr lang="en-US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1459656"/>
            <a:ext cx="3456384" cy="745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АУКЦИОН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2737541"/>
            <a:ext cx="2880320" cy="537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Аренда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15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20072" y="2737540"/>
            <a:ext cx="3168352" cy="69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Купля-продажа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4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на 626 тыс. </a:t>
            </a:r>
            <a:r>
              <a:rPr lang="ru-RU" smtClean="0">
                <a:solidFill>
                  <a:schemeClr val="tx1"/>
                </a:solidFill>
              </a:rPr>
              <a:t>руб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1720" y="26369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90317" y="4493865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Несостоявшиеся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36589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Предоставление без торгов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7953-05F4-46D9-B8BE-CE2AF3E30C27}" type="datetime1">
              <a:rPr lang="en-US" altLang="ru-RU" smtClean="0"/>
              <a:pPr/>
              <a:t>1/28/2020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 smtClean="0"/>
              <a:t>copyright 2006 www.brainybetty.com; All Rights Reserved.</a:t>
            </a:r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37FA-F8FF-4F74-82AB-A28BFFA84890}" type="slidenum">
              <a:rPr lang="en-US" altLang="ru-RU" smtClean="0"/>
              <a:pPr/>
              <a:t>9</a:t>
            </a:fld>
            <a:endParaRPr lang="en-US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1914553"/>
            <a:ext cx="4392488" cy="828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Перераспределение участков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4005064"/>
            <a:ext cx="52565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Выкуп участков после аренды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33 уч.   на  497 тыс. руб.   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19973" y="2996952"/>
            <a:ext cx="33843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31 участок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20072" y="2996952"/>
            <a:ext cx="31683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228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19973" y="5177940"/>
            <a:ext cx="33843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33 участка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92080" y="5177940"/>
            <a:ext cx="30963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497 тыс. руб.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012099"/>
      </p:ext>
    </p:extLst>
  </p:cSld>
  <p:clrMapOvr>
    <a:masterClrMapping/>
  </p:clrMapOvr>
</p:sld>
</file>

<file path=ppt/theme/theme1.xml><?xml version="1.0" encoding="utf-8"?>
<a:theme xmlns:a="http://schemas.openxmlformats.org/drawingml/2006/main" name="бежевая штукатурка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бежевая штукатурка</Template>
  <TotalTime>305</TotalTime>
  <Words>1003</Words>
  <Application>Microsoft Office PowerPoint</Application>
  <PresentationFormat>Экран (4:3)</PresentationFormat>
  <Paragraphs>217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бежевая штукатурка</vt:lpstr>
      <vt:lpstr>ОТЧЕТ  ОТДЕЛА УПРАВЛЕНИЯ МУНИЦИПАЛЬНЫМ ИМУЩЕСТВОМ  И ЗАКУПОК  ЗА 2019 ГОД</vt:lpstr>
      <vt:lpstr> Муниципальные услуги В отношении муниципального имущества:  </vt:lpstr>
      <vt:lpstr>Муниципальные услуги В отношении земельных участков:</vt:lpstr>
      <vt:lpstr>Жилищный фонд</vt:lpstr>
      <vt:lpstr>ОПЛАТА СОЦИАЛЬНОГО НАЙМА</vt:lpstr>
      <vt:lpstr>Оплата коммерческого найма</vt:lpstr>
      <vt:lpstr>Аренда НЕЖИЛЫХ ПОМЕЩЕНИЙ</vt:lpstr>
      <vt:lpstr>Земельные отношения</vt:lpstr>
      <vt:lpstr>Предоставление без торгов</vt:lpstr>
      <vt:lpstr>Аренда земельных участков  с юридическими лицами</vt:lpstr>
      <vt:lpstr>Должники: </vt:lpstr>
      <vt:lpstr>Аренда земельных участков  с физическими лицами</vt:lpstr>
      <vt:lpstr>Динамика поступления неналоговых доходов от распоряжения и управления муниципальными имуществом на 01.01.2020</vt:lpstr>
      <vt:lpstr>  Сравнительный анализ количества мун. контрактов, заключенных в 2016-2019 годах </vt:lpstr>
      <vt:lpstr>Анализ заключенных контрактов и полученной экономии</vt:lpstr>
      <vt:lpstr>Крупные муниципальные контракты за 2019 год</vt:lpstr>
      <vt:lpstr>Планы 2020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ОТДЕЛА УПРАВЛЕНИЯ МУНИЦИПАЛЬНЫМ ИМУЩЕСТВОМ  И ЗАКУПОК  ЗА 2019 ГОД</dc:title>
  <dc:creator>User</dc:creator>
  <cp:lastModifiedBy>User</cp:lastModifiedBy>
  <cp:revision>24</cp:revision>
  <dcterms:created xsi:type="dcterms:W3CDTF">2020-01-28T06:33:51Z</dcterms:created>
  <dcterms:modified xsi:type="dcterms:W3CDTF">2020-01-28T11:45:30Z</dcterms:modified>
</cp:coreProperties>
</file>