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2" r:id="rId3"/>
    <p:sldId id="290" r:id="rId4"/>
    <p:sldId id="316" r:id="rId5"/>
    <p:sldId id="295" r:id="rId6"/>
    <p:sldId id="296" r:id="rId7"/>
    <p:sldId id="297" r:id="rId8"/>
    <p:sldId id="313" r:id="rId9"/>
    <p:sldId id="301" r:id="rId10"/>
    <p:sldId id="300" r:id="rId11"/>
    <p:sldId id="315" r:id="rId12"/>
    <p:sldId id="302" r:id="rId13"/>
    <p:sldId id="282" r:id="rId14"/>
    <p:sldId id="304" r:id="rId15"/>
    <p:sldId id="303" r:id="rId16"/>
    <p:sldId id="314" r:id="rId17"/>
    <p:sldId id="307" r:id="rId18"/>
    <p:sldId id="305" r:id="rId19"/>
    <p:sldId id="277" r:id="rId20"/>
    <p:sldId id="306" r:id="rId21"/>
    <p:sldId id="308" r:id="rId22"/>
    <p:sldId id="309" r:id="rId23"/>
    <p:sldId id="287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gesha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726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взыскано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337210</c:v>
                </c:pt>
                <c:pt idx="3">
                  <c:v>262660</c:v>
                </c:pt>
                <c:pt idx="4" formatCode="#,##0">
                  <c:v>376532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оплачено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100050</c:v>
                </c:pt>
                <c:pt idx="3">
                  <c:v>236760</c:v>
                </c:pt>
                <c:pt idx="4">
                  <c:v>106000</c:v>
                </c:pt>
              </c:numCache>
            </c:numRef>
          </c:val>
        </c:ser>
        <c:shape val="cylinder"/>
        <c:axId val="59478784"/>
        <c:axId val="59479552"/>
        <c:axId val="0"/>
      </c:bar3DChart>
      <c:catAx>
        <c:axId val="59478784"/>
        <c:scaling>
          <c:orientation val="minMax"/>
        </c:scaling>
        <c:axPos val="b"/>
        <c:numFmt formatCode="General" sourceLinked="1"/>
        <c:tickLblPos val="nextTo"/>
        <c:crossAx val="59479552"/>
        <c:crosses val="autoZero"/>
        <c:auto val="1"/>
        <c:lblAlgn val="ctr"/>
        <c:lblOffset val="100"/>
      </c:catAx>
      <c:valAx>
        <c:axId val="59479552"/>
        <c:scaling>
          <c:orientation val="minMax"/>
        </c:scaling>
        <c:axPos val="l"/>
        <c:majorGridlines/>
        <c:numFmt formatCode="General" sourceLinked="1"/>
        <c:tickLblPos val="nextTo"/>
        <c:crossAx val="59478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исковые заявления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взыскано 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17800</c:v>
                </c:pt>
                <c:pt idx="2" formatCode="#,##0">
                  <c:v>0</c:v>
                </c:pt>
                <c:pt idx="3">
                  <c:v>5520141</c:v>
                </c:pt>
                <c:pt idx="4" formatCode="#,##0">
                  <c:v>3774775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оплачено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100050</c:v>
                </c:pt>
                <c:pt idx="3">
                  <c:v>236760</c:v>
                </c:pt>
                <c:pt idx="4">
                  <c:v>401705</c:v>
                </c:pt>
              </c:numCache>
            </c:numRef>
          </c:val>
        </c:ser>
        <c:marker val="1"/>
        <c:axId val="77929088"/>
        <c:axId val="77947264"/>
      </c:lineChart>
      <c:catAx>
        <c:axId val="77929088"/>
        <c:scaling>
          <c:orientation val="minMax"/>
        </c:scaling>
        <c:axPos val="b"/>
        <c:numFmt formatCode="General" sourceLinked="1"/>
        <c:tickLblPos val="nextTo"/>
        <c:crossAx val="77947264"/>
        <c:crosses val="autoZero"/>
        <c:auto val="1"/>
        <c:lblAlgn val="ctr"/>
        <c:lblOffset val="100"/>
      </c:catAx>
      <c:valAx>
        <c:axId val="77947264"/>
        <c:scaling>
          <c:orientation val="minMax"/>
        </c:scaling>
        <c:axPos val="l"/>
        <c:majorGridlines/>
        <c:numFmt formatCode="General" sourceLinked="1"/>
        <c:tickLblPos val="nextTo"/>
        <c:crossAx val="77929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 котировок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69</c:v>
                </c:pt>
                <c:pt idx="2">
                  <c:v>34</c:v>
                </c:pt>
                <c:pt idx="3">
                  <c:v>39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эл. аукцион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27</c:v>
                </c:pt>
                <c:pt idx="2">
                  <c:v>32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несостоявшиеся торги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</c:v>
                </c:pt>
                <c:pt idx="1">
                  <c:v>33</c:v>
                </c:pt>
                <c:pt idx="2">
                  <c:v>33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</c:ser>
        <c:dLbls>
          <c:showVal val="1"/>
        </c:dLbls>
        <c:gapWidth val="55"/>
        <c:gapDepth val="55"/>
        <c:shape val="pyramid"/>
        <c:axId val="83284736"/>
        <c:axId val="83286272"/>
        <c:axId val="0"/>
      </c:bar3DChart>
      <c:catAx>
        <c:axId val="83284736"/>
        <c:scaling>
          <c:orientation val="minMax"/>
        </c:scaling>
        <c:axPos val="b"/>
        <c:numFmt formatCode="General" sourceLinked="1"/>
        <c:majorTickMark val="none"/>
        <c:tickLblPos val="nextTo"/>
        <c:crossAx val="83286272"/>
        <c:crosses val="autoZero"/>
        <c:auto val="1"/>
        <c:lblAlgn val="ctr"/>
        <c:lblOffset val="100"/>
      </c:catAx>
      <c:valAx>
        <c:axId val="83286272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8328473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контрактов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120936</c:v>
                </c:pt>
                <c:pt idx="1">
                  <c:v>48101</c:v>
                </c:pt>
                <c:pt idx="2">
                  <c:v>33463</c:v>
                </c:pt>
                <c:pt idx="3">
                  <c:v>51716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9846</c:v>
                </c:pt>
                <c:pt idx="1">
                  <c:v>8614</c:v>
                </c:pt>
                <c:pt idx="2">
                  <c:v>4095</c:v>
                </c:pt>
                <c:pt idx="3">
                  <c:v>5802</c:v>
                </c:pt>
              </c:numCache>
            </c:numRef>
          </c:val>
        </c:ser>
        <c:shape val="cylinder"/>
        <c:axId val="82611584"/>
        <c:axId val="86779008"/>
        <c:axId val="0"/>
      </c:bar3DChart>
      <c:catAx>
        <c:axId val="82611584"/>
        <c:scaling>
          <c:orientation val="minMax"/>
        </c:scaling>
        <c:axPos val="b"/>
        <c:numFmt formatCode="General" sourceLinked="1"/>
        <c:tickLblPos val="nextTo"/>
        <c:crossAx val="86779008"/>
        <c:crosses val="autoZero"/>
        <c:auto val="1"/>
        <c:lblAlgn val="ctr"/>
        <c:lblOffset val="100"/>
      </c:catAx>
      <c:valAx>
        <c:axId val="86779008"/>
        <c:scaling>
          <c:orientation val="minMax"/>
        </c:scaling>
        <c:axPos val="l"/>
        <c:majorGridlines/>
        <c:numFmt formatCode="General" sourceLinked="1"/>
        <c:tickLblPos val="nextTo"/>
        <c:crossAx val="82611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267911787348521E-3"/>
          <c:y val="0"/>
          <c:w val="0.7547904858428959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explosion val="5"/>
          </c:dPt>
          <c:cat>
            <c:strRef>
              <c:f>Лист1!$A$2:$A$5</c:f>
              <c:strCache>
                <c:ptCount val="4"/>
                <c:pt idx="0">
                  <c:v> аренда имущества 5 млн.735 тыс.</c:v>
                </c:pt>
                <c:pt idx="1">
                  <c:v>продажа земли 2 млн. 134 тыс.</c:v>
                </c:pt>
                <c:pt idx="2">
                  <c:v> аренда земли 7 млн. 889 тыс.</c:v>
                </c:pt>
                <c:pt idx="3">
                  <c:v>пени 106 тыс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5735</c:v>
                </c:pt>
                <c:pt idx="1">
                  <c:v>2134</c:v>
                </c:pt>
                <c:pt idx="2">
                  <c:v>7889</c:v>
                </c:pt>
                <c:pt idx="3">
                  <c:v>106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6718106914751712E-2"/>
          <c:y val="0.78442209844109367"/>
          <c:w val="0.88536513180260179"/>
          <c:h val="0.189902387430313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арена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3620</c:v>
                </c:pt>
                <c:pt idx="1">
                  <c:v>3780</c:v>
                </c:pt>
                <c:pt idx="2">
                  <c:v>4183</c:v>
                </c:pt>
                <c:pt idx="3">
                  <c:v>5440</c:v>
                </c:pt>
                <c:pt idx="4">
                  <c:v>7889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купля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12106</c:v>
                </c:pt>
                <c:pt idx="1">
                  <c:v>13011</c:v>
                </c:pt>
                <c:pt idx="2">
                  <c:v>3243</c:v>
                </c:pt>
                <c:pt idx="3">
                  <c:v>4435</c:v>
                </c:pt>
                <c:pt idx="4">
                  <c:v>2134</c:v>
                </c:pt>
              </c:numCache>
            </c:numRef>
          </c:val>
        </c:ser>
        <c:axId val="86917888"/>
        <c:axId val="86919424"/>
      </c:barChart>
      <c:catAx>
        <c:axId val="86917888"/>
        <c:scaling>
          <c:orientation val="minMax"/>
        </c:scaling>
        <c:axPos val="b"/>
        <c:numFmt formatCode="General" sourceLinked="1"/>
        <c:tickLblPos val="nextTo"/>
        <c:crossAx val="86919424"/>
        <c:crosses val="autoZero"/>
        <c:auto val="1"/>
        <c:lblAlgn val="ctr"/>
        <c:lblOffset val="100"/>
      </c:catAx>
      <c:valAx>
        <c:axId val="86919424"/>
        <c:scaling>
          <c:orientation val="minMax"/>
        </c:scaling>
        <c:axPos val="l"/>
        <c:majorGridlines/>
        <c:numFmt formatCode="General" sourceLinked="1"/>
        <c:tickLblPos val="nextTo"/>
        <c:crossAx val="86917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19110</c:v>
                </c:pt>
                <c:pt idx="1">
                  <c:v>12370</c:v>
                </c:pt>
                <c:pt idx="2">
                  <c:v>15119</c:v>
                </c:pt>
                <c:pt idx="3">
                  <c:v>15774</c:v>
                </c:pt>
              </c:numCache>
            </c:numRef>
          </c:val>
        </c:ser>
        <c:overlap val="100"/>
        <c:axId val="86943616"/>
        <c:axId val="86945152"/>
      </c:barChart>
      <c:catAx>
        <c:axId val="86943616"/>
        <c:scaling>
          <c:orientation val="minMax"/>
        </c:scaling>
        <c:axPos val="b"/>
        <c:numFmt formatCode="General" sourceLinked="1"/>
        <c:tickLblPos val="nextTo"/>
        <c:crossAx val="86945152"/>
        <c:crosses val="autoZero"/>
        <c:auto val="1"/>
        <c:lblAlgn val="ctr"/>
        <c:lblOffset val="100"/>
      </c:catAx>
      <c:valAx>
        <c:axId val="86945152"/>
        <c:scaling>
          <c:orientation val="minMax"/>
        </c:scaling>
        <c:axPos val="l"/>
        <c:majorGridlines/>
        <c:numFmt formatCode="General" sourceLinked="1"/>
        <c:tickLblPos val="nextTo"/>
        <c:crossAx val="86943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0.75442</cdr:x>
      <cdr:y>0.72757</cdr:y>
    </cdr:from>
    <cdr:to>
      <cdr:x>0.97698</cdr:x>
      <cdr:y>1</cdr:y>
    </cdr:to>
    <cdr:pic>
      <cdr:nvPicPr>
        <cdr:cNvPr id="2" name="Рисунок 1" descr="земля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61216" y="3526245"/>
          <a:ext cx="1611146" cy="132039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0.18095</cdr:x>
      <cdr:y>0.2987</cdr:y>
    </cdr:from>
    <cdr:to>
      <cdr:x>0.59862</cdr:x>
      <cdr:y>0.46484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1357322" y="1643074"/>
          <a:ext cx="3132942" cy="9138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dirty="0" smtClean="0"/>
            <a:t>15 млн. 774 тыс.</a:t>
          </a:r>
          <a:endParaRPr lang="ru-R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076C8-1B37-46F0-8983-FF1DC505639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DE3E-5937-416F-AEA9-174F59A4E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43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B34A-7072-4E3C-8429-C15162C5FB05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3EE56-5A59-4F33-901A-BBAF0E5C64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012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3EE56-5A59-4F33-901A-BBAF0E5C64F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549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68760"/>
            <a:ext cx="3528392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855403" y="1245290"/>
            <a:ext cx="3502422" cy="3985233"/>
          </a:xfrm>
        </p:spPr>
        <p:txBody>
          <a:bodyPr>
            <a:normAutofit lnSpcReduction="10000"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ОТЧЕТ 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ОТДЕЛА УПРАВЛЕНИЯ МУНИЦИПАЛЬНЫМ ИМУЩЕСТВОМ  И ЗАКУПОК 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за 2017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706" r="14706"/>
          <a:stretch>
            <a:fillRect/>
          </a:stretch>
        </p:blipFill>
        <p:spPr>
          <a:xfrm>
            <a:off x="4643438" y="1214423"/>
            <a:ext cx="3929089" cy="3992578"/>
          </a:xfrm>
        </p:spPr>
      </p:pic>
    </p:spTree>
    <p:extLst>
      <p:ext uri="{BB962C8B-B14F-4D97-AF65-F5344CB8AC3E}">
        <p14:creationId xmlns="" xmlns:p14="http://schemas.microsoft.com/office/powerpoint/2010/main" val="252070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67604" cy="1248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Суд</a:t>
            </a:r>
            <a:br>
              <a:rPr lang="ru-RU" sz="2700" dirty="0" smtClean="0"/>
            </a:br>
            <a:r>
              <a:rPr lang="ru-RU" sz="2700" dirty="0" smtClean="0"/>
              <a:t>юридические лица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взыскано 3 млн. 774 тыс. рублей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1526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 ВЫКУПА ЗЕМЕЛЬ</a:t>
            </a:r>
            <a:endParaRPr lang="ru-RU" dirty="0"/>
          </a:p>
        </p:txBody>
      </p:sp>
      <p:pic>
        <p:nvPicPr>
          <p:cNvPr id="3" name="Рисунок 2" descr="дроздов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31082"/>
            <a:ext cx="4835890" cy="3626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чкова.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928670"/>
            <a:ext cx="4607748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Содержимое 3" descr="44-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7215238" cy="6170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 sz="2160" b="1" i="0" u="none" strike="noStrike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>
                <a:latin typeface="Times New Roman"/>
                <a:ea typeface="+mn-ea"/>
                <a:cs typeface="+mn-cs"/>
              </a:rPr>
              <a:t>Сравнительный анализ количества </a:t>
            </a:r>
            <a:r>
              <a:rPr lang="ru-RU" sz="2160" b="1" dirty="0" err="1">
                <a:latin typeface="Times New Roman"/>
                <a:ea typeface="+mn-ea"/>
                <a:cs typeface="+mn-cs"/>
              </a:rPr>
              <a:t>мун</a:t>
            </a:r>
            <a:r>
              <a:rPr lang="ru-RU" sz="2160" b="1" dirty="0">
                <a:latin typeface="Times New Roman"/>
                <a:ea typeface="+mn-ea"/>
                <a:cs typeface="+mn-cs"/>
              </a:rPr>
              <a:t>. контрактов, заключенных в </a:t>
            </a:r>
            <a:r>
              <a:rPr lang="ru-RU" sz="2160" b="1" dirty="0" smtClean="0">
                <a:latin typeface="Times New Roman"/>
                <a:ea typeface="+mn-ea"/>
                <a:cs typeface="+mn-cs"/>
              </a:rPr>
              <a:t>2013-2017 годах</a:t>
            </a:r>
            <a: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0538737"/>
              </p:ext>
            </p:extLst>
          </p:nvPr>
        </p:nvGraphicFramePr>
        <p:xfrm>
          <a:off x="971550" y="1412875"/>
          <a:ext cx="6913563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28520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Анализ заключенных контрактов и полученной экономии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Крупные муниципальные контракты за 2017 год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715304" cy="4955562"/>
          </a:xfrm>
        </p:spPr>
        <p:txBody>
          <a:bodyPr>
            <a:normAutofit/>
          </a:bodyPr>
          <a:lstStyle/>
          <a:p>
            <a:r>
              <a:rPr lang="ru-RU" dirty="0" smtClean="0"/>
              <a:t>- Поставка </a:t>
            </a:r>
            <a:r>
              <a:rPr lang="ru-RU" dirty="0" smtClean="0"/>
              <a:t>трактора; </a:t>
            </a:r>
            <a:endParaRPr lang="ru-RU" b="1" dirty="0" smtClean="0"/>
          </a:p>
          <a:p>
            <a:r>
              <a:rPr lang="ru-RU" dirty="0" smtClean="0"/>
              <a:t>- Поставка щебня </a:t>
            </a:r>
            <a:r>
              <a:rPr lang="ru-RU" dirty="0" smtClean="0"/>
              <a:t>известнякового;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Поставка тротуарной плитки и </a:t>
            </a:r>
            <a:r>
              <a:rPr lang="ru-RU" dirty="0" smtClean="0"/>
              <a:t>бордюра; </a:t>
            </a:r>
            <a:endParaRPr lang="ru-RU" b="1" dirty="0" smtClean="0"/>
          </a:p>
          <a:p>
            <a:r>
              <a:rPr lang="ru-RU" dirty="0" smtClean="0"/>
              <a:t>-  </a:t>
            </a:r>
            <a:r>
              <a:rPr lang="ru-RU" dirty="0" smtClean="0"/>
              <a:t>Выполнение работ по укладке </a:t>
            </a:r>
            <a:r>
              <a:rPr lang="ru-RU" dirty="0" smtClean="0"/>
              <a:t>тротуарной плитки;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Поставка уличных </a:t>
            </a:r>
            <a:r>
              <a:rPr lang="ru-RU" dirty="0" smtClean="0"/>
              <a:t>часов;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Поставка труб для </a:t>
            </a:r>
            <a:r>
              <a:rPr lang="ru-RU" dirty="0" smtClean="0"/>
              <a:t>теплотрассы;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Контракты по благоустройству</a:t>
            </a:r>
            <a:r>
              <a:rPr lang="ru-RU" b="1" dirty="0" smtClean="0"/>
              <a:t> </a:t>
            </a:r>
            <a:r>
              <a:rPr lang="ru-RU" dirty="0" smtClean="0"/>
              <a:t>придомовых и</a:t>
            </a:r>
            <a:r>
              <a:rPr lang="ru-RU" b="1" dirty="0" smtClean="0"/>
              <a:t> </a:t>
            </a:r>
            <a:r>
              <a:rPr lang="ru-RU" dirty="0" smtClean="0"/>
              <a:t>общественных </a:t>
            </a:r>
            <a:r>
              <a:rPr lang="ru-RU" dirty="0" smtClean="0"/>
              <a:t>территорий;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70652" cy="14630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Динамика поступления неналоговых доходов от распоряжения и управления муниципальными имуществом на 01.01.2018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357298"/>
          <a:ext cx="75009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Анализ платежей за земельные участки 2013-2017гг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7186634" cy="545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6086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Динамика поступлений за 2014-2017гг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Аренда земельных участков </a:t>
            </a:r>
            <a:br>
              <a:rPr lang="ru-RU" sz="2000" dirty="0" smtClean="0"/>
            </a:br>
            <a:r>
              <a:rPr lang="ru-RU" sz="2000" dirty="0" smtClean="0"/>
              <a:t>с юридическими лицами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770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2 млн. 221 тыс.544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2 млн. 544 тыс.950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557 тыс. 400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 446 </a:t>
                      </a:r>
                      <a:r>
                        <a:rPr lang="ru-RU" sz="2000" b="1" dirty="0" smtClean="0"/>
                        <a:t>тыс.</a:t>
                      </a:r>
                      <a:r>
                        <a:rPr lang="ru-RU" sz="2000" b="1" baseline="0" dirty="0" smtClean="0"/>
                        <a:t> 595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исключением задолженности взысканной по суду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53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Жилищный фонд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Казна ГП «Город Медынь»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071546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Казна МР Медынский район»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428860" y="785794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4876" y="78579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3108" y="1857364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130 квартир – 5180 м2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85736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квартир – 411 м2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 rot="10800000" flipV="1">
            <a:off x="2964646" y="1643844"/>
            <a:ext cx="250829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893471" y="175020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00364" y="2643182"/>
            <a:ext cx="221457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НАЙМ</a:t>
            </a:r>
          </a:p>
          <a:p>
            <a:pPr algn="ctr"/>
            <a:r>
              <a:rPr lang="ru-RU" dirty="0" smtClean="0"/>
              <a:t>6,5 рублей за 1 м2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3071804" y="1785925"/>
            <a:ext cx="17145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85720" y="3643314"/>
            <a:ext cx="378621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Задолженность (2015-2016гг)</a:t>
            </a:r>
          </a:p>
          <a:p>
            <a:pPr algn="ctr"/>
            <a:r>
              <a:rPr lang="ru-RU" sz="2800" dirty="0" smtClean="0"/>
              <a:t>260 950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4643446"/>
            <a:ext cx="335758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Начислено (2017 г)</a:t>
            </a:r>
          </a:p>
          <a:p>
            <a:pPr algn="ctr"/>
            <a:r>
              <a:rPr lang="ru-RU" sz="2800" dirty="0" smtClean="0"/>
              <a:t>404 040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572140"/>
            <a:ext cx="31432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Оплачено (2017г)</a:t>
            </a:r>
          </a:p>
          <a:p>
            <a:pPr algn="ctr"/>
            <a:r>
              <a:rPr lang="ru-RU" sz="2800" dirty="0" smtClean="0"/>
              <a:t>181 320</a:t>
            </a:r>
            <a:endParaRPr lang="ru-RU" sz="28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3857620" y="3857628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857752" y="3429000"/>
            <a:ext cx="207170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286116" y="3429000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Аренда земельных участков </a:t>
            </a:r>
            <a:br>
              <a:rPr lang="ru-RU" sz="2000" dirty="0" smtClean="0"/>
            </a:br>
            <a:r>
              <a:rPr lang="ru-RU" sz="2000" dirty="0" smtClean="0"/>
              <a:t>с физическими лицами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627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3 млн. 724 тыс. 880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 млн. 288 тыс. 190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458 тыс. 645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601 тыс.215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исключением задолженности взысканной по суду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Аренда НЕЖИЛЫХ ПОМЕЩЕНИЙ</a:t>
            </a:r>
            <a:br>
              <a:rPr lang="ru-RU" sz="2000" dirty="0" smtClean="0"/>
            </a:br>
            <a:r>
              <a:rPr lang="ru-RU" sz="2000" dirty="0" smtClean="0"/>
              <a:t>В СОБСТВЕННОСТИ </a:t>
            </a:r>
            <a:br>
              <a:rPr lang="ru-RU" sz="2000" dirty="0" smtClean="0"/>
            </a:br>
            <a:r>
              <a:rPr lang="ru-RU" sz="2000" dirty="0" smtClean="0"/>
              <a:t>МР МЕДЫНСКИЙ РАЙОН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1</a:t>
                      </a:r>
                      <a:r>
                        <a:rPr lang="ru-RU" sz="2400" b="1" baseline="0" dirty="0" smtClean="0"/>
                        <a:t> млн. 5 </a:t>
                      </a:r>
                      <a:r>
                        <a:rPr lang="ru-RU" sz="2400" b="1" dirty="0" smtClean="0"/>
                        <a:t>тыс.</a:t>
                      </a:r>
                      <a:r>
                        <a:rPr lang="ru-RU" sz="2400" b="1" baseline="0" dirty="0" smtClean="0"/>
                        <a:t> руб.</a:t>
                      </a:r>
                      <a:endParaRPr lang="ru-RU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2 млн.137 тыс. 860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2 млн.454 тыс. 355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1 млн. 5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654 тыс. 725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ДОЛЖНИК   ООО «ТЕПЛОСЕРВИС»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71480"/>
            <a:ext cx="6965245" cy="9133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Аренда ЖИЛЫХ ПОМЕЩЕНИЙ</a:t>
            </a:r>
            <a:br>
              <a:rPr lang="ru-RU" sz="2000" dirty="0" smtClean="0"/>
            </a:br>
            <a:r>
              <a:rPr lang="ru-RU" sz="2000" dirty="0" smtClean="0"/>
              <a:t>В СОБСТВЕННОСТИ </a:t>
            </a:r>
            <a:br>
              <a:rPr lang="ru-RU" sz="2000" dirty="0" smtClean="0"/>
            </a:br>
            <a:r>
              <a:rPr lang="ru-RU" sz="2000" dirty="0" smtClean="0"/>
              <a:t>МР МЕДЫНСКИЙ РАЙОН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</a:t>
                      </a:r>
                      <a:r>
                        <a:rPr lang="ru-RU" sz="2400" b="1" dirty="0" smtClean="0"/>
                        <a:t>269</a:t>
                      </a:r>
                      <a:r>
                        <a:rPr lang="ru-RU" sz="2400" dirty="0" smtClean="0"/>
                        <a:t> 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3 млн. 448 тыс. 735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2017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млн.604 тыс.035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269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113 тыс.700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5572140"/>
            <a:ext cx="671517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ДОЛЖНИКИ: </a:t>
            </a:r>
          </a:p>
          <a:p>
            <a:pPr algn="ctr"/>
            <a:r>
              <a:rPr lang="ru-RU" dirty="0" smtClean="0"/>
              <a:t>СЕМЬЯ УСТИНОВЫХ, ФИЛАТОВЫХ, ВАГАНОВЫХ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92697"/>
            <a:ext cx="7160676" cy="5040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направления работы отдела в 2018 году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68760"/>
            <a:ext cx="7744374" cy="530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</a:t>
            </a:r>
          </a:p>
          <a:p>
            <a:r>
              <a:rPr lang="ru-RU" sz="2000" dirty="0" smtClean="0"/>
              <a:t> Заключение концессионных соглашений в отношении объектов теплоснабжения;</a:t>
            </a:r>
          </a:p>
          <a:p>
            <a:endParaRPr lang="ru-RU" sz="2000" b="1" dirty="0" smtClean="0"/>
          </a:p>
          <a:p>
            <a:r>
              <a:rPr lang="ru-RU" sz="2000" dirty="0" smtClean="0"/>
              <a:t>Проверка состояния муниципального  жилого фонда;</a:t>
            </a:r>
          </a:p>
          <a:p>
            <a:endParaRPr lang="ru-RU" sz="2000" b="1" dirty="0" smtClean="0"/>
          </a:p>
          <a:p>
            <a:r>
              <a:rPr lang="ru-RU" sz="2000" dirty="0" smtClean="0"/>
              <a:t>Проверка использования муниципального имущества </a:t>
            </a:r>
            <a:r>
              <a:rPr lang="ru-RU" sz="2000" dirty="0" err="1" smtClean="0"/>
              <a:t>Мупами</a:t>
            </a:r>
            <a:r>
              <a:rPr lang="ru-RU" sz="2000" dirty="0" smtClean="0"/>
              <a:t>;</a:t>
            </a:r>
          </a:p>
          <a:p>
            <a:endParaRPr lang="ru-RU" sz="2000" b="1" dirty="0" smtClean="0"/>
          </a:p>
          <a:p>
            <a:r>
              <a:rPr lang="ru-RU" sz="2000" dirty="0" smtClean="0"/>
              <a:t>Выявление и постановка на учет бесхозяйного имущества;</a:t>
            </a:r>
          </a:p>
          <a:p>
            <a:endParaRPr lang="ru-RU" sz="2000" b="1" dirty="0" smtClean="0"/>
          </a:p>
          <a:p>
            <a:r>
              <a:rPr lang="ru-RU" sz="2000" dirty="0" smtClean="0"/>
              <a:t>Анализ и оформление выморочного имущества по г. Медынь</a:t>
            </a:r>
            <a:endParaRPr lang="ru-RU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828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33400"/>
            <a:ext cx="5543342" cy="5181616"/>
          </a:xfrm>
        </p:spPr>
        <p:txBody>
          <a:bodyPr/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за внимание!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124728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ремонт 1 500 000 рублей</a:t>
            </a:r>
            <a:endParaRPr lang="ru-RU" dirty="0"/>
          </a:p>
        </p:txBody>
      </p:sp>
      <p:pic>
        <p:nvPicPr>
          <p:cNvPr id="4" name="Содержимое 3" descr="К. либкнехт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096" y="928670"/>
            <a:ext cx="3476648" cy="2553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Ленина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857233"/>
            <a:ext cx="364333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Садовая. 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3571900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Садов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643314"/>
            <a:ext cx="3645082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ком 324 Калин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5048" y="2428868"/>
            <a:ext cx="3429023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680068"/>
          </a:xfrm>
        </p:spPr>
        <p:txBody>
          <a:bodyPr/>
          <a:lstStyle/>
          <a:p>
            <a:r>
              <a:rPr lang="ru-RU" dirty="0" smtClean="0"/>
              <a:t>  Бесхозяйное имущество</a:t>
            </a:r>
            <a:endParaRPr lang="ru-RU" dirty="0"/>
          </a:p>
        </p:txBody>
      </p:sp>
      <p:pic>
        <p:nvPicPr>
          <p:cNvPr id="3" name="Рисунок 2" descr="пекар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000108"/>
            <a:ext cx="4691063" cy="3518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лотин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6157"/>
            <a:ext cx="4429124" cy="3321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Объекты социальной инфраструктуры</a:t>
            </a:r>
            <a:endParaRPr lang="ru-RU" dirty="0"/>
          </a:p>
        </p:txBody>
      </p:sp>
      <p:pic>
        <p:nvPicPr>
          <p:cNvPr id="4" name="Содержимое 3" descr="медын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6808714" cy="5143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71538" y="200024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Водоснабжение -11 объектов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78605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Газоснабжение – 9 объектов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385762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Электроснабжение –16объектов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цесс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9" y="285729"/>
            <a:ext cx="8023923" cy="6572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2214554"/>
            <a:ext cx="557216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Судебные приказы о взыскании задолженности</a:t>
            </a:r>
          </a:p>
          <a:p>
            <a:pPr algn="ctr"/>
            <a:r>
              <a:rPr lang="ru-RU" sz="3200" dirty="0" smtClean="0"/>
              <a:t>145 </a:t>
            </a:r>
            <a:endParaRPr lang="ru-RU" sz="3200" dirty="0"/>
          </a:p>
        </p:txBody>
      </p: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 rot="5400000">
            <a:off x="4250530" y="3821912"/>
            <a:ext cx="642945" cy="285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капремо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9"/>
            <a:ext cx="7572428" cy="157163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7158" y="4357694"/>
            <a:ext cx="578647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Взыскано с граждан</a:t>
            </a:r>
          </a:p>
          <a:p>
            <a:pPr algn="ctr"/>
            <a:r>
              <a:rPr lang="ru-RU" sz="3200" dirty="0" smtClean="0"/>
              <a:t>1 315 300 рублей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Л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99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Исковые заявления</a:t>
            </a:r>
            <a:br>
              <a:rPr lang="ru-RU" dirty="0" smtClean="0"/>
            </a:br>
            <a:r>
              <a:rPr lang="ru-RU" dirty="0" smtClean="0"/>
              <a:t>физические 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3322</TotalTime>
  <Words>445</Words>
  <Application>Microsoft Office PowerPoint</Application>
  <PresentationFormat>Экран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 </vt:lpstr>
      <vt:lpstr>Жилищный фонд</vt:lpstr>
      <vt:lpstr>На ремонт 1 500 000 рублей</vt:lpstr>
      <vt:lpstr>  Бесхозяйное имущество</vt:lpstr>
      <vt:lpstr>Объекты социальной инфраструктуры</vt:lpstr>
      <vt:lpstr>Слайд 6</vt:lpstr>
      <vt:lpstr>      </vt:lpstr>
      <vt:lpstr>Слайд 8</vt:lpstr>
      <vt:lpstr>Исковые заявления физические лица</vt:lpstr>
      <vt:lpstr>   Суд юридические лица взыскано 3 млн. 774 тыс. рублей</vt:lpstr>
      <vt:lpstr>КОНТРОЛЬ ВЫКУПА ЗЕМЕЛЬ</vt:lpstr>
      <vt:lpstr>Слайд 12</vt:lpstr>
      <vt:lpstr>Сравнительный анализ количества мун. контрактов, заключенных в 2013-2017 годах </vt:lpstr>
      <vt:lpstr>Анализ заключенных контрактов и полученной экономии</vt:lpstr>
      <vt:lpstr>Крупные муниципальные контракты за 2017 год</vt:lpstr>
      <vt:lpstr>Динамика поступления неналоговых доходов от распоряжения и управления муниципальными имуществом на 01.01.2018</vt:lpstr>
      <vt:lpstr>Анализ платежей за земельные участки 2013-2017гг</vt:lpstr>
      <vt:lpstr>Динамика поступлений за 2014-2017гг</vt:lpstr>
      <vt:lpstr>Аренда земельных участков  с юридическими лицами</vt:lpstr>
      <vt:lpstr>Аренда земельных участков  с физическими лицами</vt:lpstr>
      <vt:lpstr>Аренда НЕЖИЛЫХ ПОМЕЩЕНИЙ В СОБСТВЕННОСТИ  МР МЕДЫНСКИЙ РАЙОН</vt:lpstr>
      <vt:lpstr>Аренда ЖИЛЫХ ПОМЕЩЕНИЙ В СОБСТВЕННОСТИ  МР МЕДЫНСКИЙ РАЙОН</vt:lpstr>
      <vt:lpstr>Основные направления работы отдела в 2018 году</vt:lpstr>
      <vt:lpstr> спасибо  за внимание!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отдела управления муниципальным имуществом и закупок</dc:title>
  <dc:creator>EvgeshaP</dc:creator>
  <cp:lastModifiedBy>Admin</cp:lastModifiedBy>
  <cp:revision>309</cp:revision>
  <dcterms:created xsi:type="dcterms:W3CDTF">2016-01-19T16:17:58Z</dcterms:created>
  <dcterms:modified xsi:type="dcterms:W3CDTF">2018-01-23T13:55:31Z</dcterms:modified>
</cp:coreProperties>
</file>