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01" r:id="rId12"/>
    <p:sldId id="300" r:id="rId13"/>
    <p:sldId id="302" r:id="rId14"/>
    <p:sldId id="282" r:id="rId15"/>
    <p:sldId id="304" r:id="rId16"/>
    <p:sldId id="303" r:id="rId17"/>
    <p:sldId id="305" r:id="rId18"/>
    <p:sldId id="288" r:id="rId19"/>
    <p:sldId id="267" r:id="rId20"/>
    <p:sldId id="277" r:id="rId21"/>
    <p:sldId id="306" r:id="rId22"/>
    <p:sldId id="307" r:id="rId23"/>
    <p:sldId id="308" r:id="rId24"/>
    <p:sldId id="309" r:id="rId25"/>
    <p:sldId id="287" r:id="rId26"/>
    <p:sldId id="31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geshaP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6" d="100"/>
          <a:sy n="66" d="100"/>
        </p:scale>
        <p:origin x="-14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взыскано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337210</c:v>
                </c:pt>
                <c:pt idx="3">
                  <c:v>262660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оплачено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100050</c:v>
                </c:pt>
                <c:pt idx="3">
                  <c:v>236760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исковые заявления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2000</c:v>
                </c:pt>
                <c:pt idx="2">
                  <c:v>24000</c:v>
                </c:pt>
                <c:pt idx="3">
                  <c:v>25000</c:v>
                </c:pt>
              </c:numCache>
            </c:numRef>
          </c:val>
        </c:ser>
        <c:shape val="cylinder"/>
        <c:axId val="127631360"/>
        <c:axId val="127632896"/>
        <c:axId val="0"/>
      </c:bar3DChart>
      <c:catAx>
        <c:axId val="127631360"/>
        <c:scaling>
          <c:orientation val="minMax"/>
        </c:scaling>
        <c:axPos val="b"/>
        <c:numFmt formatCode="General" sourceLinked="1"/>
        <c:tickLblPos val="nextTo"/>
        <c:crossAx val="127632896"/>
        <c:crosses val="autoZero"/>
        <c:auto val="1"/>
        <c:lblAlgn val="ctr"/>
        <c:lblOffset val="100"/>
      </c:catAx>
      <c:valAx>
        <c:axId val="127632896"/>
        <c:scaling>
          <c:orientation val="minMax"/>
        </c:scaling>
        <c:axPos val="l"/>
        <c:majorGridlines/>
        <c:numFmt formatCode="General" sourceLinked="1"/>
        <c:tickLblPos val="nextTo"/>
        <c:crossAx val="1276313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исковые заявления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</c:ser>
        <c:marker val="1"/>
        <c:axId val="88216704"/>
        <c:axId val="88218240"/>
      </c:lineChart>
      <c:catAx>
        <c:axId val="88216704"/>
        <c:scaling>
          <c:orientation val="minMax"/>
        </c:scaling>
        <c:axPos val="b"/>
        <c:numFmt formatCode="General" sourceLinked="1"/>
        <c:tickLblPos val="nextTo"/>
        <c:crossAx val="88218240"/>
        <c:crosses val="autoZero"/>
        <c:auto val="1"/>
        <c:lblAlgn val="ctr"/>
        <c:lblOffset val="100"/>
      </c:catAx>
      <c:valAx>
        <c:axId val="88218240"/>
        <c:scaling>
          <c:orientation val="minMax"/>
        </c:scaling>
        <c:axPos val="l"/>
        <c:majorGridlines/>
        <c:numFmt formatCode="General" sourceLinked="1"/>
        <c:tickLblPos val="nextTo"/>
        <c:crossAx val="88216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 котировок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69</c:v>
                </c:pt>
                <c:pt idx="2">
                  <c:v>34</c:v>
                </c:pt>
                <c:pt idx="3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эл. аукцион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27</c:v>
                </c:pt>
                <c:pt idx="2">
                  <c:v>32</c:v>
                </c:pt>
                <c:pt idx="3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несостоявшиеся торги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</c:v>
                </c:pt>
                <c:pt idx="1">
                  <c:v>33</c:v>
                </c:pt>
                <c:pt idx="2">
                  <c:v>33</c:v>
                </c:pt>
                <c:pt idx="3">
                  <c:v>28</c:v>
                </c:pt>
              </c:numCache>
            </c:numRef>
          </c:val>
        </c:ser>
        <c:dLbls>
          <c:showVal val="1"/>
        </c:dLbls>
        <c:gapWidth val="55"/>
        <c:gapDepth val="55"/>
        <c:shape val="pyramid"/>
        <c:axId val="131939328"/>
        <c:axId val="131965696"/>
        <c:axId val="0"/>
      </c:bar3DChart>
      <c:catAx>
        <c:axId val="131939328"/>
        <c:scaling>
          <c:orientation val="minMax"/>
        </c:scaling>
        <c:axPos val="b"/>
        <c:numFmt formatCode="General" sourceLinked="1"/>
        <c:majorTickMark val="none"/>
        <c:tickLblPos val="nextTo"/>
        <c:crossAx val="131965696"/>
        <c:crosses val="autoZero"/>
        <c:auto val="1"/>
        <c:lblAlgn val="ctr"/>
        <c:lblOffset val="100"/>
      </c:catAx>
      <c:valAx>
        <c:axId val="131965696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one"/>
        <c:crossAx val="13193932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контрактов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120936</c:v>
                </c:pt>
                <c:pt idx="1">
                  <c:v>48101</c:v>
                </c:pt>
                <c:pt idx="2">
                  <c:v>33463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экономия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9846</c:v>
                </c:pt>
                <c:pt idx="1">
                  <c:v>8614</c:v>
                </c:pt>
                <c:pt idx="2">
                  <c:v>4095</c:v>
                </c:pt>
              </c:numCache>
            </c:numRef>
          </c:val>
        </c:ser>
        <c:shape val="cylinder"/>
        <c:axId val="127682432"/>
        <c:axId val="127683968"/>
        <c:axId val="0"/>
      </c:bar3DChart>
      <c:catAx>
        <c:axId val="127682432"/>
        <c:scaling>
          <c:orientation val="minMax"/>
        </c:scaling>
        <c:axPos val="b"/>
        <c:numFmt formatCode="General" sourceLinked="1"/>
        <c:tickLblPos val="nextTo"/>
        <c:crossAx val="127683968"/>
        <c:crosses val="autoZero"/>
        <c:auto val="1"/>
        <c:lblAlgn val="ctr"/>
        <c:lblOffset val="100"/>
      </c:catAx>
      <c:valAx>
        <c:axId val="127683968"/>
        <c:scaling>
          <c:orientation val="minMax"/>
        </c:scaling>
        <c:axPos val="l"/>
        <c:majorGridlines/>
        <c:numFmt formatCode="General" sourceLinked="1"/>
        <c:tickLblPos val="nextTo"/>
        <c:crossAx val="127682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19110</c:v>
                </c:pt>
                <c:pt idx="1">
                  <c:v>12370</c:v>
                </c:pt>
                <c:pt idx="2">
                  <c:v>15119</c:v>
                </c:pt>
              </c:numCache>
            </c:numRef>
          </c:val>
        </c:ser>
        <c:axId val="131997056"/>
        <c:axId val="131998848"/>
      </c:barChart>
      <c:catAx>
        <c:axId val="131997056"/>
        <c:scaling>
          <c:orientation val="minMax"/>
        </c:scaling>
        <c:axPos val="l"/>
        <c:numFmt formatCode="General" sourceLinked="1"/>
        <c:tickLblPos val="nextTo"/>
        <c:crossAx val="131998848"/>
        <c:crosses val="autoZero"/>
        <c:auto val="1"/>
        <c:lblAlgn val="ctr"/>
        <c:lblOffset val="100"/>
      </c:catAx>
      <c:valAx>
        <c:axId val="131998848"/>
        <c:scaling>
          <c:orientation val="minMax"/>
        </c:scaling>
        <c:axPos val="b"/>
        <c:majorGridlines/>
        <c:numFmt formatCode="General" sourceLinked="1"/>
        <c:tickLblPos val="nextTo"/>
        <c:crossAx val="1319970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Муниципальное имущество</c:v>
                </c:pt>
                <c:pt idx="1">
                  <c:v>Земельные участки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5244</c:v>
                </c:pt>
                <c:pt idx="1">
                  <c:v>9875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2277088508368205E-2"/>
          <c:y val="0.14609594505532675"/>
          <c:w val="0.61666736335123906"/>
          <c:h val="0.80942939401297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Продажа на торгах</c:v>
                </c:pt>
                <c:pt idx="1">
                  <c:v>Продажа без торгов</c:v>
                </c:pt>
                <c:pt idx="2">
                  <c:v>Аренда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761.25</c:v>
                </c:pt>
                <c:pt idx="1">
                  <c:v>3673.61</c:v>
                </c:pt>
                <c:pt idx="2">
                  <c:v>5439.6760000000004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арена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3620</c:v>
                </c:pt>
                <c:pt idx="1">
                  <c:v>3780</c:v>
                </c:pt>
                <c:pt idx="2">
                  <c:v>4183</c:v>
                </c:pt>
                <c:pt idx="3">
                  <c:v>5440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купля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12106</c:v>
                </c:pt>
                <c:pt idx="1">
                  <c:v>13011</c:v>
                </c:pt>
                <c:pt idx="2">
                  <c:v>3243</c:v>
                </c:pt>
                <c:pt idx="3">
                  <c:v>4435</c:v>
                </c:pt>
              </c:numCache>
            </c:numRef>
          </c:val>
        </c:ser>
        <c:axId val="132138112"/>
        <c:axId val="132139648"/>
      </c:barChart>
      <c:catAx>
        <c:axId val="132138112"/>
        <c:scaling>
          <c:orientation val="minMax"/>
        </c:scaling>
        <c:axPos val="b"/>
        <c:numFmt formatCode="General" sourceLinked="1"/>
        <c:tickLblPos val="nextTo"/>
        <c:crossAx val="132139648"/>
        <c:crosses val="autoZero"/>
        <c:auto val="1"/>
        <c:lblAlgn val="ctr"/>
        <c:lblOffset val="100"/>
      </c:catAx>
      <c:valAx>
        <c:axId val="132139648"/>
        <c:scaling>
          <c:orientation val="minMax"/>
        </c:scaling>
        <c:axPos val="l"/>
        <c:majorGridlines/>
        <c:numFmt formatCode="General" sourceLinked="1"/>
        <c:tickLblPos val="nextTo"/>
        <c:crossAx val="1321381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076C8-1B37-46F0-8983-FF1DC5056397}" type="datetimeFigureOut">
              <a:rPr lang="ru-RU" smtClean="0"/>
              <a:pPr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DE3E-5937-416F-AEA9-174F59A4E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3434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B34A-7072-4E3C-8429-C15162C5FB05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3EE56-5A59-4F33-901A-BBAF0E5C64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012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3EE56-5A59-4F33-901A-BBAF0E5C64F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549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4BC761-612D-4AD1-ADBB-C574B60865E6}" type="datetimeFigureOut">
              <a:rPr lang="ru-RU" smtClean="0"/>
              <a:pPr/>
              <a:t>22.01.2017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FD2FF9-DAA9-41EA-A7F6-C123FDA03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268760"/>
            <a:ext cx="3528392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-60000">
            <a:off x="1125824" y="1099750"/>
            <a:ext cx="3268133" cy="412808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ЮБИЛЕЙНЫЙ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ОТЧЕТ 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ОТДЕЛА УПРАВЛЕНИЯ МУНИЦИПАЛЬНЫМ ИМУЩЕСТВОМ  И ЗАКУПОК 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2016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1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375" r="23375"/>
          <a:stretch>
            <a:fillRect/>
          </a:stretch>
        </p:blipFill>
        <p:spPr>
          <a:xfrm>
            <a:off x="4829163" y="589325"/>
            <a:ext cx="3814802" cy="4768502"/>
          </a:xfrm>
        </p:spPr>
      </p:pic>
    </p:spTree>
    <p:extLst>
      <p:ext uri="{BB962C8B-B14F-4D97-AF65-F5344CB8AC3E}">
        <p14:creationId xmlns="" xmlns:p14="http://schemas.microsoft.com/office/powerpoint/2010/main" val="25207089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Земельный кодекс РФ</a:t>
            </a:r>
            <a:br>
              <a:rPr lang="ru-RU" dirty="0" smtClean="0"/>
            </a:br>
            <a:r>
              <a:rPr lang="ru-RU" dirty="0" smtClean="0"/>
              <a:t>глава </a:t>
            </a:r>
            <a:r>
              <a:rPr lang="en-US" dirty="0" smtClean="0"/>
              <a:t>V.</a:t>
            </a:r>
            <a:r>
              <a:rPr lang="ru-RU" dirty="0" smtClean="0"/>
              <a:t>4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перераспределение земель</a:t>
            </a:r>
            <a:endParaRPr lang="ru-RU" dirty="0"/>
          </a:p>
        </p:txBody>
      </p:sp>
      <p:pic>
        <p:nvPicPr>
          <p:cNvPr id="4" name="Содержимое 3" descr="перерасп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600886"/>
            <a:ext cx="4076306" cy="3542626"/>
          </a:xfrm>
        </p:spPr>
      </p:pic>
      <p:pic>
        <p:nvPicPr>
          <p:cNvPr id="5" name="Рисунок 4" descr="1000x300-prirez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" y="3214176"/>
            <a:ext cx="6024605" cy="3429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Исковые заявления</a:t>
            </a:r>
            <a:br>
              <a:rPr lang="ru-RU" dirty="0" smtClean="0"/>
            </a:br>
            <a:r>
              <a:rPr lang="ru-RU" dirty="0" smtClean="0"/>
              <a:t>физические лица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67604" cy="1248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Суд</a:t>
            </a:r>
            <a:br>
              <a:rPr lang="ru-RU" sz="2700" dirty="0" smtClean="0"/>
            </a:br>
            <a:r>
              <a:rPr lang="ru-RU" sz="2700" dirty="0" smtClean="0"/>
              <a:t>юридические лица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взыскано 5 млн. 520 тыс. рублей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4" name="Содержимое 3" descr="44-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7215238" cy="617063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 sz="2160" b="1" i="0" u="none" strike="noStrike" kern="1200" baseline="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pPr>
            <a:r>
              <a:rPr lang="ru-RU" sz="2160" b="1" dirty="0">
                <a:latin typeface="Times New Roman"/>
                <a:ea typeface="+mn-ea"/>
                <a:cs typeface="+mn-cs"/>
              </a:rPr>
              <a:t>Сравнительный анализ количества </a:t>
            </a:r>
            <a:r>
              <a:rPr lang="ru-RU" sz="2160" b="1" dirty="0" err="1">
                <a:latin typeface="Times New Roman"/>
                <a:ea typeface="+mn-ea"/>
                <a:cs typeface="+mn-cs"/>
              </a:rPr>
              <a:t>мун</a:t>
            </a:r>
            <a:r>
              <a:rPr lang="ru-RU" sz="2160" b="1" dirty="0">
                <a:latin typeface="Times New Roman"/>
                <a:ea typeface="+mn-ea"/>
                <a:cs typeface="+mn-cs"/>
              </a:rPr>
              <a:t>. контрактов, заключенных в </a:t>
            </a:r>
            <a:r>
              <a:rPr lang="ru-RU" sz="2160" b="1" dirty="0" smtClean="0">
                <a:latin typeface="Times New Roman"/>
                <a:ea typeface="+mn-ea"/>
                <a:cs typeface="+mn-cs"/>
              </a:rPr>
              <a:t>2013-2016 годах</a:t>
            </a:r>
            <a:r>
              <a:rPr lang="ru-RU" sz="2160" b="1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2160" b="1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0538737"/>
              </p:ext>
            </p:extLst>
          </p:nvPr>
        </p:nvGraphicFramePr>
        <p:xfrm>
          <a:off x="971550" y="1412875"/>
          <a:ext cx="6913563" cy="431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28520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Анализ заключенных контрактов и полученной экономии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Крупные муниципальные контракты за 2016 год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капитальный ремонт водопроводной башни и обустройство территории скважины в с. Передел;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капитальный ремонт водопроводной сетей с. Передел Медынского района;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устройство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бетонно-плитных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покрытий;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капитальный ремонт крыши и кровли Дома культуры;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газоснабжение газовой котельной мощностью 0,194МВт 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выполнение работ по ремонту асфальтобетонного покрытия автомобильных дорог г. Медыни;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ремонт тротуара вдоль ул. Фабричная в г. Медынь;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ремонт участка дороги по ул. Комарова и ул. Луначарского;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капитальный ремонт теплотрассы от котельной ул. Коммуны 79а к жилым домам №2, 2а, 4, 6, 8 по ул. Мира в г. Медынь.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АНАЛИЗ ДОХОДОВ В БЮДЖЕТ МУНИЦИПАЛЬНОГО РАЙОНА «Медынский район» от использования имущества и распоряжения земельными участками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Земельные участки</a:t>
            </a:r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27178470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Аварийный фонд</a:t>
            </a:r>
            <a:endParaRPr lang="ru-RU" dirty="0"/>
          </a:p>
        </p:txBody>
      </p:sp>
      <p:pic>
        <p:nvPicPr>
          <p:cNvPr id="4" name="Содержимое 3" descr="Кременск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3675" y="500042"/>
            <a:ext cx="3905277" cy="2928958"/>
          </a:xfrm>
        </p:spPr>
      </p:pic>
      <p:pic>
        <p:nvPicPr>
          <p:cNvPr id="6" name="Рисунок 5" descr="Кременс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63524"/>
            <a:ext cx="3643338" cy="2732504"/>
          </a:xfrm>
          <a:prstGeom prst="rect">
            <a:avLst/>
          </a:prstGeom>
        </p:spPr>
      </p:pic>
      <p:pic>
        <p:nvPicPr>
          <p:cNvPr id="7" name="Рисунок 6" descr="Кременс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643314"/>
            <a:ext cx="3608390" cy="2706293"/>
          </a:xfrm>
          <a:prstGeom prst="rect">
            <a:avLst/>
          </a:prstGeom>
        </p:spPr>
      </p:pic>
      <p:pic>
        <p:nvPicPr>
          <p:cNvPr id="12" name="Рисунок 11" descr="Володарс 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00042"/>
            <a:ext cx="3936287" cy="2857520"/>
          </a:xfrm>
          <a:prstGeom prst="rect">
            <a:avLst/>
          </a:prstGeom>
        </p:spPr>
      </p:pic>
      <p:pic>
        <p:nvPicPr>
          <p:cNvPr id="13" name="Рисунок 12" descr="Новый дом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198" y="1357299"/>
            <a:ext cx="5334035" cy="4000527"/>
          </a:xfrm>
          <a:prstGeom prst="rect">
            <a:avLst/>
          </a:prstGeom>
        </p:spPr>
      </p:pic>
      <p:pic>
        <p:nvPicPr>
          <p:cNvPr id="15" name="Рисунок 14" descr="Новый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214686"/>
            <a:ext cx="4500562" cy="3375422"/>
          </a:xfrm>
          <a:prstGeom prst="rect">
            <a:avLst/>
          </a:prstGeom>
        </p:spPr>
      </p:pic>
      <p:pic>
        <p:nvPicPr>
          <p:cNvPr id="16" name="Рисунок 15" descr="новый дом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8992" y="500042"/>
            <a:ext cx="4572000" cy="3429000"/>
          </a:xfrm>
          <a:prstGeom prst="rect">
            <a:avLst/>
          </a:prstGeom>
        </p:spPr>
      </p:pic>
      <p:pic>
        <p:nvPicPr>
          <p:cNvPr id="17" name="Рисунок 16" descr="Новый дом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1" y="571480"/>
            <a:ext cx="4381531" cy="3286148"/>
          </a:xfrm>
          <a:prstGeom prst="rect">
            <a:avLst/>
          </a:prstGeom>
        </p:spPr>
      </p:pic>
      <p:pic>
        <p:nvPicPr>
          <p:cNvPr id="18" name="Рисунок 17" descr="Новый дом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9058" y="3643314"/>
            <a:ext cx="4000496" cy="2857496"/>
          </a:xfrm>
          <a:prstGeom prst="rect">
            <a:avLst/>
          </a:prstGeom>
        </p:spPr>
      </p:pic>
      <p:pic>
        <p:nvPicPr>
          <p:cNvPr id="19" name="Рисунок 18" descr="Новый дом1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14480" y="1428736"/>
            <a:ext cx="5238754" cy="392906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85786" y="2214554"/>
            <a:ext cx="671517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 СЕМЕЙ ПОЛУЧИЛИ НОВОЕ ЖИЛЬЕ ВЗАМЕН АВАРИЙНОГО</a:t>
            </a:r>
            <a:endParaRPr lang="ru-RU" dirty="0"/>
          </a:p>
        </p:txBody>
      </p:sp>
      <p:pic>
        <p:nvPicPr>
          <p:cNvPr id="21" name="Рисунок 20" descr="пересел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431700" y="0"/>
            <a:ext cx="9575700" cy="636147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-214346" y="5286388"/>
            <a:ext cx="907262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26 СЕМЕЙ ПОЛУЧИЛИ НОВОЕ ЖИЛЬЕ ВЗАМЕН АВАРИЙНОГО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Аренда земельных участков </a:t>
            </a:r>
            <a:br>
              <a:rPr lang="ru-RU" sz="2000" dirty="0" smtClean="0"/>
            </a:br>
            <a:r>
              <a:rPr lang="ru-RU" sz="2000" dirty="0" smtClean="0"/>
              <a:t>с юридическими лицами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7710" y="1609725"/>
          <a:ext cx="7239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</a:t>
                      </a:r>
                      <a:r>
                        <a:rPr lang="ru-RU" sz="2400" baseline="0" dirty="0" smtClean="0"/>
                        <a:t> на 01.01.2016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913 тыс. руб.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Начислено в 2016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r>
                        <a:rPr lang="ru-RU" sz="2000" baseline="0" dirty="0" smtClean="0"/>
                        <a:t> млн. 174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в 2016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 млн.317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 них долг прошлых лет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478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  на 01.01.2017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770 тыс.</a:t>
                      </a:r>
                      <a:r>
                        <a:rPr lang="ru-RU" sz="2000" b="1" baseline="0" dirty="0" smtClean="0"/>
                        <a:t>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5786454"/>
            <a:ext cx="671517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исключением задолженности взысканной по суду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Аренда земельных участков </a:t>
            </a:r>
            <a:br>
              <a:rPr lang="ru-RU" sz="2000" dirty="0" smtClean="0"/>
            </a:br>
            <a:r>
              <a:rPr lang="ru-RU" sz="2000" dirty="0" smtClean="0"/>
              <a:t>с физическими лицами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7710" y="1609725"/>
          <a:ext cx="7239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</a:t>
                      </a:r>
                      <a:r>
                        <a:rPr lang="ru-RU" sz="2400" baseline="0" dirty="0" smtClean="0"/>
                        <a:t> на 01.01.2016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910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тыс. руб.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Начислено в 2016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r>
                        <a:rPr lang="ru-RU" sz="2000" baseline="0" dirty="0" smtClean="0"/>
                        <a:t> млн. 875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в 2016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 млн.158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 них долг прошлых лет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324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  на 01.01.2017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627 тыс.</a:t>
                      </a:r>
                      <a:r>
                        <a:rPr lang="ru-RU" sz="2000" b="1" baseline="0" dirty="0" smtClean="0"/>
                        <a:t>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5786454"/>
            <a:ext cx="671517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исключением задолженности взысканной по суду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Доходы от арендных платежей и выкупа земельных участков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Аренда НЕЖИЛЫХ ПОМЕЩЕНИЙ</a:t>
            </a:r>
            <a:br>
              <a:rPr lang="ru-RU" sz="2000" dirty="0" smtClean="0"/>
            </a:br>
            <a:r>
              <a:rPr lang="ru-RU" sz="2000" dirty="0" smtClean="0"/>
              <a:t>В СОБСТВЕННОСТИ </a:t>
            </a:r>
            <a:br>
              <a:rPr lang="ru-RU" sz="2000" dirty="0" smtClean="0"/>
            </a:br>
            <a:r>
              <a:rPr lang="ru-RU" sz="2000" dirty="0" smtClean="0"/>
              <a:t>МР МЕДЫНСКИЙ РАЙОН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7710" y="1609725"/>
          <a:ext cx="7239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</a:t>
                      </a:r>
                      <a:r>
                        <a:rPr lang="ru-RU" sz="2400" baseline="0" dirty="0" smtClean="0"/>
                        <a:t> на 01.01.2016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520 тыс. руб.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Начислено в 2016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1 млн. 978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в 2016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 млн.493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 них долг прошлых лет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520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  на 01.01.2017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</a:t>
                      </a:r>
                      <a:r>
                        <a:rPr lang="ru-RU" sz="2000" b="1" baseline="0" dirty="0" smtClean="0"/>
                        <a:t> млн. 5 </a:t>
                      </a:r>
                      <a:r>
                        <a:rPr lang="ru-RU" sz="2000" b="1" dirty="0" smtClean="0"/>
                        <a:t>тыс.</a:t>
                      </a:r>
                      <a:r>
                        <a:rPr lang="ru-RU" sz="2000" b="1" baseline="0" dirty="0" smtClean="0"/>
                        <a:t>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910" y="5786454"/>
            <a:ext cx="671517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ДОЛЖНИК   ООО «ТЕПЛОСЕРВИС»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71480"/>
            <a:ext cx="6965245" cy="9133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Аренда ЖИЛЫХ ПОМЕЩЕНИЙ</a:t>
            </a:r>
            <a:br>
              <a:rPr lang="ru-RU" sz="2000" dirty="0" smtClean="0"/>
            </a:br>
            <a:r>
              <a:rPr lang="ru-RU" sz="2000" dirty="0" smtClean="0"/>
              <a:t>В СОБСТВЕННОСТИ </a:t>
            </a:r>
            <a:br>
              <a:rPr lang="ru-RU" sz="2000" dirty="0" smtClean="0"/>
            </a:br>
            <a:r>
              <a:rPr lang="ru-RU" sz="2000" dirty="0" smtClean="0"/>
              <a:t>МР МЕДЫНСКИЙ РАЙОН</a:t>
            </a: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7710" y="1609725"/>
          <a:ext cx="72390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</a:t>
                      </a:r>
                      <a:r>
                        <a:rPr lang="ru-RU" sz="2400" baseline="0" dirty="0" smtClean="0"/>
                        <a:t> на 01.01.2016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 855</a:t>
                      </a:r>
                      <a:r>
                        <a:rPr lang="ru-RU" sz="2400" dirty="0" smtClean="0"/>
                        <a:t> тыс. руб.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Начислено в 2016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3 млн. </a:t>
                      </a:r>
                      <a:r>
                        <a:rPr lang="ru-RU" sz="2000" baseline="0" dirty="0" smtClean="0"/>
                        <a:t>121 </a:t>
                      </a:r>
                      <a:r>
                        <a:rPr lang="ru-RU" sz="2000" baseline="0" dirty="0" smtClean="0"/>
                        <a:t>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в 2016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 млн.707 тыс. руб.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 них долг прошлых лет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Задолженность  на 01.01.2017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 </a:t>
                      </a:r>
                      <a:r>
                        <a:rPr lang="ru-RU" sz="2000" b="1" dirty="0" smtClean="0"/>
                        <a:t>269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тыс.</a:t>
                      </a:r>
                      <a:r>
                        <a:rPr lang="ru-RU" sz="2000" b="1" baseline="0" dirty="0" smtClean="0"/>
                        <a:t> руб.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522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692697"/>
            <a:ext cx="7160676" cy="5040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направления работы отдела в 2017 году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268760"/>
            <a:ext cx="7744374" cy="5303512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 smtClean="0"/>
              <a:t>Принятие в собственность и регистрация права на следующие объекты: </a:t>
            </a:r>
          </a:p>
          <a:p>
            <a:pPr>
              <a:buNone/>
            </a:pPr>
            <a:r>
              <a:rPr lang="ru-RU" sz="2300" dirty="0" smtClean="0"/>
              <a:t>            -административное здание по ул. Карла Маркса, д. 22</a:t>
            </a:r>
            <a:endParaRPr lang="ru-RU" sz="2300" b="1" dirty="0" smtClean="0"/>
          </a:p>
          <a:p>
            <a:pPr>
              <a:buNone/>
            </a:pPr>
            <a:r>
              <a:rPr lang="ru-RU" sz="2300" dirty="0" smtClean="0"/>
              <a:t>            -гаражи, расположенные по адресу ул. Луначарского, д.53.,д.44</a:t>
            </a:r>
            <a:endParaRPr lang="ru-RU" sz="2300" b="1" dirty="0" smtClean="0"/>
          </a:p>
          <a:p>
            <a:pPr>
              <a:buNone/>
            </a:pPr>
            <a:r>
              <a:rPr lang="ru-RU" sz="2300" dirty="0" smtClean="0"/>
              <a:t>           -здание Пекарни </a:t>
            </a:r>
            <a:r>
              <a:rPr lang="ru-RU" sz="2300" dirty="0" err="1" smtClean="0"/>
              <a:t>мкр</a:t>
            </a:r>
            <a:r>
              <a:rPr lang="ru-RU" sz="2300" dirty="0" smtClean="0"/>
              <a:t>. Новые Лужки</a:t>
            </a:r>
          </a:p>
          <a:p>
            <a:pPr>
              <a:buNone/>
            </a:pPr>
            <a:r>
              <a:rPr lang="ru-RU" sz="2300" dirty="0" smtClean="0"/>
              <a:t>            -плотину в </a:t>
            </a:r>
            <a:r>
              <a:rPr lang="ru-RU" sz="2300" dirty="0" err="1" smtClean="0"/>
              <a:t>мкр</a:t>
            </a:r>
            <a:r>
              <a:rPr lang="ru-RU" sz="2300" dirty="0" smtClean="0"/>
              <a:t>. Новые Лужки</a:t>
            </a:r>
          </a:p>
          <a:p>
            <a:pPr>
              <a:buNone/>
            </a:pPr>
            <a:endParaRPr lang="ru-RU" sz="2300" dirty="0" smtClean="0"/>
          </a:p>
          <a:p>
            <a:r>
              <a:rPr lang="ru-RU" sz="2300" b="1" dirty="0" smtClean="0"/>
              <a:t>Передача в Калужскую область:</a:t>
            </a:r>
          </a:p>
          <a:p>
            <a:pPr>
              <a:buNone/>
            </a:pPr>
            <a:r>
              <a:rPr lang="ru-RU" sz="2300" dirty="0" smtClean="0"/>
              <a:t>            -объекты газоснабжения по г. Медынь</a:t>
            </a:r>
          </a:p>
          <a:p>
            <a:endParaRPr lang="ru-RU" sz="2300" dirty="0" smtClean="0"/>
          </a:p>
          <a:p>
            <a:r>
              <a:rPr lang="ru-RU" sz="2300" b="1" dirty="0" smtClean="0"/>
              <a:t>Переоформление права собственности на:</a:t>
            </a:r>
          </a:p>
          <a:p>
            <a:pPr>
              <a:buNone/>
            </a:pPr>
            <a:r>
              <a:rPr lang="ru-RU" sz="2300" dirty="0" smtClean="0"/>
              <a:t>             -квартиры в кол-ве 50 </a:t>
            </a:r>
            <a:r>
              <a:rPr lang="ru-RU" sz="2300" dirty="0" err="1" smtClean="0"/>
              <a:t>шт</a:t>
            </a:r>
            <a:r>
              <a:rPr lang="ru-RU" sz="2300" dirty="0" smtClean="0"/>
              <a:t> в </a:t>
            </a:r>
            <a:r>
              <a:rPr lang="ru-RU" sz="2300" dirty="0" err="1" smtClean="0"/>
              <a:t>мкр</a:t>
            </a:r>
            <a:r>
              <a:rPr lang="ru-RU" sz="2300" dirty="0" smtClean="0"/>
              <a:t>. Новые Лужки</a:t>
            </a:r>
          </a:p>
          <a:p>
            <a:pPr>
              <a:buNone/>
            </a:pPr>
            <a:endParaRPr lang="ru-RU" sz="2300" dirty="0" smtClean="0"/>
          </a:p>
          <a:p>
            <a:r>
              <a:rPr lang="ru-RU" sz="2300" b="1" dirty="0" smtClean="0"/>
              <a:t>Постановка на учет бесхозяйного имущества:</a:t>
            </a:r>
          </a:p>
          <a:p>
            <a:pPr>
              <a:buNone/>
            </a:pPr>
            <a:r>
              <a:rPr lang="ru-RU" sz="2300" dirty="0" smtClean="0"/>
              <a:t>             -объекты электроснабжения в г. Медынь и Медынском районе</a:t>
            </a:r>
          </a:p>
          <a:p>
            <a:pPr>
              <a:buNone/>
            </a:pPr>
            <a:r>
              <a:rPr lang="ru-RU" sz="2300" dirty="0" smtClean="0"/>
              <a:t>             - объекты газоснабжения в г.Медынь и Медынский район</a:t>
            </a:r>
            <a:br>
              <a:rPr lang="ru-RU" sz="2300" dirty="0" smtClean="0"/>
            </a:br>
            <a:endParaRPr lang="ru-RU" sz="2300" dirty="0" smtClean="0"/>
          </a:p>
          <a:p>
            <a:r>
              <a:rPr lang="ru-RU" sz="2300" b="1" dirty="0" smtClean="0"/>
              <a:t>Анализ и оформление выморочного имущества по г. Медынь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8828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533400"/>
            <a:ext cx="5543342" cy="5181616"/>
          </a:xfrm>
        </p:spPr>
        <p:txBody>
          <a:bodyPr/>
          <a:lstStyle/>
          <a:p>
            <a:pPr algn="ctr"/>
            <a:r>
              <a:rPr lang="ru-RU" sz="6600" dirty="0" smtClean="0"/>
              <a:t>Доклад окончен,</a:t>
            </a:r>
            <a:br>
              <a:rPr lang="ru-RU" sz="6600" dirty="0" smtClean="0"/>
            </a:b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285728"/>
            <a:ext cx="714380" cy="4286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К лужки.jpg"/>
          <p:cNvPicPr>
            <a:picLocks noGrp="1" noChangeAspect="1"/>
          </p:cNvPicPr>
          <p:nvPr>
            <p:ph idx="1"/>
          </p:nvPr>
        </p:nvPicPr>
        <p:blipFill>
          <a:blip r:embed="rId2"/>
          <a:srcRect r="2044" b="6969"/>
          <a:stretch>
            <a:fillRect/>
          </a:stretch>
        </p:blipFill>
        <p:spPr>
          <a:xfrm>
            <a:off x="300530" y="243617"/>
            <a:ext cx="7414742" cy="6400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ужки1.jpg"/>
          <p:cNvPicPr>
            <a:picLocks noGrp="1" noChangeAspect="1"/>
          </p:cNvPicPr>
          <p:nvPr>
            <p:ph idx="1"/>
          </p:nvPr>
        </p:nvPicPr>
        <p:blipFill>
          <a:blip r:embed="rId2"/>
          <a:srcRect t="19419" r="1924"/>
          <a:stretch>
            <a:fillRect/>
          </a:stretch>
        </p:blipFill>
        <p:spPr>
          <a:xfrm>
            <a:off x="285720" y="357166"/>
            <a:ext cx="7779900" cy="5957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Муниципальное жилье</a:t>
            </a:r>
            <a:endParaRPr lang="ru-RU" dirty="0"/>
          </a:p>
        </p:txBody>
      </p:sp>
      <p:pic>
        <p:nvPicPr>
          <p:cNvPr id="4" name="Содержимое 3" descr="общаг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95404"/>
            <a:ext cx="7143832" cy="4762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Выморочное имущество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Бесхозяйное имущество</a:t>
            </a:r>
            <a:endParaRPr lang="ru-RU" dirty="0"/>
          </a:p>
        </p:txBody>
      </p:sp>
      <p:pic>
        <p:nvPicPr>
          <p:cNvPr id="4" name="Содержимое 3" descr="пекарн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187" y="214290"/>
            <a:ext cx="5334038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Плот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0306"/>
            <a:ext cx="6286512" cy="4357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Объекты социальной инфраструктуры</a:t>
            </a:r>
            <a:endParaRPr lang="ru-RU" dirty="0"/>
          </a:p>
        </p:txBody>
      </p:sp>
      <p:pic>
        <p:nvPicPr>
          <p:cNvPr id="4" name="Содержимое 3" descr="медынь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87521"/>
            <a:ext cx="6466148" cy="48847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071538" y="200024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Объекты водоснабжения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278605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Объекты газоснабжения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385762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Объекты электроснабжения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нцесси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49" y="285728"/>
            <a:ext cx="7500651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нопка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Кнопка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Ясность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1796</TotalTime>
  <Words>548</Words>
  <Application>Microsoft Office PowerPoint</Application>
  <PresentationFormat>Экран (4:3)</PresentationFormat>
  <Paragraphs>105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 </vt:lpstr>
      <vt:lpstr>Аварийный фонд</vt:lpstr>
      <vt:lpstr>Слайд 3</vt:lpstr>
      <vt:lpstr>Слайд 4</vt:lpstr>
      <vt:lpstr>Муниципальное жилье</vt:lpstr>
      <vt:lpstr>Выморочное имущество</vt:lpstr>
      <vt:lpstr>Бесхозяйное имущество</vt:lpstr>
      <vt:lpstr>Объекты социальной инфраструктуры</vt:lpstr>
      <vt:lpstr>Слайд 9</vt:lpstr>
      <vt:lpstr>Земельный кодекс РФ глава V.4. перераспределение земель</vt:lpstr>
      <vt:lpstr>Исковые заявления физические лица</vt:lpstr>
      <vt:lpstr>   Суд юридические лица взыскано 5 млн. 520 тыс. рублей</vt:lpstr>
      <vt:lpstr>Слайд 13</vt:lpstr>
      <vt:lpstr>Сравнительный анализ количества мун. контрактов, заключенных в 2013-2016 годах </vt:lpstr>
      <vt:lpstr>Анализ заключенных контрактов и полученной экономии</vt:lpstr>
      <vt:lpstr>Крупные муниципальные контракты за 2016 год</vt:lpstr>
      <vt:lpstr>АНАЛИЗ ДОХОДОВ В БЮДЖЕТ МУНИЦИПАЛЬНОГО РАЙОНА «Медынский район» от использования имущества и распоряжения земельными участками</vt:lpstr>
      <vt:lpstr>Доходы</vt:lpstr>
      <vt:lpstr>Земельные участки</vt:lpstr>
      <vt:lpstr>Аренда земельных участков  с юридическими лицами</vt:lpstr>
      <vt:lpstr>Аренда земельных участков  с физическими лицами</vt:lpstr>
      <vt:lpstr>Доходы от арендных платежей и выкупа земельных участков</vt:lpstr>
      <vt:lpstr>Аренда НЕЖИЛЫХ ПОМЕЩЕНИЙ В СОБСТВЕННОСТИ  МР МЕДЫНСКИЙ РАЙОН</vt:lpstr>
      <vt:lpstr>Аренда ЖИЛЫХ ПОМЕЩЕНИЙ В СОБСТВЕННОСТИ  МР МЕДЫНСКИЙ РАЙОН</vt:lpstr>
      <vt:lpstr>Основные направления работы отдела в 2017 году</vt:lpstr>
      <vt:lpstr>Доклад окончен, 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отдела управления муниципальным имуществом и закупок</dc:title>
  <dc:creator>EvgeshaP</dc:creator>
  <cp:lastModifiedBy>User</cp:lastModifiedBy>
  <cp:revision>190</cp:revision>
  <dcterms:created xsi:type="dcterms:W3CDTF">2016-01-19T16:17:58Z</dcterms:created>
  <dcterms:modified xsi:type="dcterms:W3CDTF">2017-01-22T16:20:41Z</dcterms:modified>
</cp:coreProperties>
</file>