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6" r:id="rId12"/>
    <p:sldId id="272" r:id="rId13"/>
    <p:sldId id="267" r:id="rId14"/>
    <p:sldId id="277" r:id="rId15"/>
    <p:sldId id="278" r:id="rId16"/>
    <p:sldId id="273" r:id="rId17"/>
    <p:sldId id="274" r:id="rId18"/>
    <p:sldId id="275" r:id="rId19"/>
    <p:sldId id="276" r:id="rId20"/>
    <p:sldId id="268" r:id="rId21"/>
    <p:sldId id="270" r:id="rId22"/>
    <p:sldId id="27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gesha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Муниципальное имущество</c:v>
                </c:pt>
                <c:pt idx="1">
                  <c:v>Земельные участки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4946</c:v>
                </c:pt>
                <c:pt idx="1">
                  <c:v>7425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277088508368205E-2"/>
          <c:y val="0.14609594505532653"/>
          <c:w val="0.61666736335123906"/>
          <c:h val="0.80942939401297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Продажа имущества</c:v>
                </c:pt>
                <c:pt idx="1">
                  <c:v>Аренда нежилых помещений</c:v>
                </c:pt>
                <c:pt idx="2">
                  <c:v>Аренда жилых домов</c:v>
                </c:pt>
                <c:pt idx="3">
                  <c:v>Аренда котельных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 formatCode="General">
                  <c:v>1656</c:v>
                </c:pt>
                <c:pt idx="1">
                  <c:v>536.24599999999998</c:v>
                </c:pt>
                <c:pt idx="2">
                  <c:v>2210.9270000000001</c:v>
                </c:pt>
                <c:pt idx="3">
                  <c:v>368.42699999999962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277088508368205E-2"/>
          <c:y val="0.14609594505532658"/>
          <c:w val="0.61666736335123906"/>
          <c:h val="0.80942939401297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Продажа через аукцион</c:v>
                </c:pt>
                <c:pt idx="1">
                  <c:v>Продажа без торгов</c:v>
                </c:pt>
                <c:pt idx="2">
                  <c:v>Выкуп после аренды</c:v>
                </c:pt>
                <c:pt idx="3">
                  <c:v>Аренда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922.21600000000001</c:v>
                </c:pt>
                <c:pt idx="1">
                  <c:v>1116.335</c:v>
                </c:pt>
                <c:pt idx="2">
                  <c:v>1203</c:v>
                </c:pt>
                <c:pt idx="3" formatCode="General">
                  <c:v>4183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земельных участков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3620</c:v>
                </c:pt>
                <c:pt idx="1">
                  <c:v>3780</c:v>
                </c:pt>
                <c:pt idx="2">
                  <c:v>4183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продажа земельных участков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12106</c:v>
                </c:pt>
                <c:pt idx="1">
                  <c:v>13011</c:v>
                </c:pt>
                <c:pt idx="2">
                  <c:v>3242</c:v>
                </c:pt>
              </c:numCache>
            </c:numRef>
          </c:val>
        </c:ser>
        <c:dLbls>
          <c:showVal val="1"/>
        </c:dLbls>
        <c:shape val="box"/>
        <c:axId val="113361280"/>
        <c:axId val="113578368"/>
        <c:axId val="0"/>
      </c:bar3DChart>
      <c:catAx>
        <c:axId val="113361280"/>
        <c:scaling>
          <c:orientation val="minMax"/>
        </c:scaling>
        <c:axPos val="b"/>
        <c:numFmt formatCode="General" sourceLinked="1"/>
        <c:tickLblPos val="nextTo"/>
        <c:crossAx val="113578368"/>
        <c:crosses val="autoZero"/>
        <c:auto val="1"/>
        <c:lblAlgn val="ctr"/>
        <c:lblOffset val="100"/>
      </c:catAx>
      <c:valAx>
        <c:axId val="11357836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13361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6087801119915618"/>
          <c:y val="5.2923879750240092E-2"/>
          <c:w val="0.77193366475605352"/>
          <c:h val="0.7260605545709605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82</c:v>
                </c:pt>
                <c:pt idx="2">
                  <c:v>77</c:v>
                </c:pt>
              </c:numCache>
            </c:numRef>
          </c:val>
        </c:ser>
        <c:overlap val="100"/>
        <c:axId val="113706880"/>
        <c:axId val="113708416"/>
      </c:barChart>
      <c:catAx>
        <c:axId val="113706880"/>
        <c:scaling>
          <c:orientation val="minMax"/>
        </c:scaling>
        <c:axPos val="b"/>
        <c:numFmt formatCode="General" sourceLinked="1"/>
        <c:tickLblPos val="nextTo"/>
        <c:crossAx val="113708416"/>
        <c:crosses val="autoZero"/>
        <c:auto val="1"/>
        <c:lblAlgn val="ctr"/>
        <c:lblOffset val="100"/>
      </c:catAx>
      <c:valAx>
        <c:axId val="113708416"/>
        <c:scaling>
          <c:orientation val="minMax"/>
        </c:scaling>
        <c:axPos val="l"/>
        <c:majorGridlines/>
        <c:numFmt formatCode="General" sourceLinked="1"/>
        <c:tickLblPos val="nextTo"/>
        <c:crossAx val="11370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7593158373349477"/>
          <c:y val="6.4526675613196111E-2"/>
          <c:w val="0.78814133820522003"/>
          <c:h val="0.495726841801351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ИЖС и ЛПХ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11</c:v>
                </c:pt>
              </c:numCache>
            </c:numRef>
          </c:val>
        </c:ser>
        <c:shape val="cylinder"/>
        <c:axId val="113728512"/>
        <c:axId val="113742592"/>
        <c:axId val="0"/>
      </c:bar3DChart>
      <c:catAx>
        <c:axId val="113728512"/>
        <c:scaling>
          <c:orientation val="minMax"/>
        </c:scaling>
        <c:axPos val="b"/>
        <c:tickLblPos val="nextTo"/>
        <c:crossAx val="113742592"/>
        <c:crosses val="autoZero"/>
        <c:auto val="1"/>
        <c:lblAlgn val="ctr"/>
        <c:lblOffset val="100"/>
      </c:catAx>
      <c:valAx>
        <c:axId val="113742592"/>
        <c:scaling>
          <c:orientation val="minMax"/>
        </c:scaling>
        <c:axPos val="l"/>
        <c:majorGridlines/>
        <c:numFmt formatCode="General" sourceLinked="1"/>
        <c:tickLblPos val="nextTo"/>
        <c:crossAx val="113728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922</c:v>
                </c:pt>
                <c:pt idx="1">
                  <c:v>723</c:v>
                </c:pt>
              </c:numCache>
            </c:numRef>
          </c:val>
        </c:ser>
        <c:shape val="box"/>
        <c:axId val="100098816"/>
        <c:axId val="100120064"/>
        <c:axId val="0"/>
      </c:bar3DChart>
      <c:catAx>
        <c:axId val="100098816"/>
        <c:scaling>
          <c:orientation val="minMax"/>
        </c:scaling>
        <c:axPos val="b"/>
        <c:numFmt formatCode="General" sourceLinked="1"/>
        <c:tickLblPos val="nextTo"/>
        <c:crossAx val="100120064"/>
        <c:crosses val="autoZero"/>
        <c:auto val="1"/>
        <c:lblAlgn val="ctr"/>
        <c:lblOffset val="100"/>
      </c:catAx>
      <c:valAx>
        <c:axId val="100120064"/>
        <c:scaling>
          <c:orientation val="minMax"/>
        </c:scaling>
        <c:axPos val="l"/>
        <c:majorGridlines/>
        <c:numFmt formatCode="General" sourceLinked="1"/>
        <c:tickLblPos val="nextTo"/>
        <c:crossAx val="100098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 котировок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69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эл. аукцион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27</c:v>
                </c:pt>
                <c:pt idx="2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несостоявшиеся торги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Width val="55"/>
        <c:gapDepth val="55"/>
        <c:shape val="pyramid"/>
        <c:axId val="117072640"/>
        <c:axId val="117074176"/>
        <c:axId val="0"/>
      </c:bar3DChart>
      <c:catAx>
        <c:axId val="117072640"/>
        <c:scaling>
          <c:orientation val="minMax"/>
        </c:scaling>
        <c:axPos val="b"/>
        <c:numFmt formatCode="General" sourceLinked="1"/>
        <c:majorTickMark val="none"/>
        <c:tickLblPos val="nextTo"/>
        <c:crossAx val="117074176"/>
        <c:crosses val="autoZero"/>
        <c:auto val="1"/>
        <c:lblAlgn val="ctr"/>
        <c:lblOffset val="100"/>
      </c:catAx>
      <c:valAx>
        <c:axId val="117074176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11707264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эл. аукцион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5313</c:v>
                </c:pt>
                <c:pt idx="1">
                  <c:v>9553</c:v>
                </c:pt>
                <c:pt idx="2">
                  <c:v>7921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запрос котировок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1627</c:v>
                </c:pt>
                <c:pt idx="1">
                  <c:v>527</c:v>
                </c:pt>
                <c:pt idx="2">
                  <c:v>693</c:v>
                </c:pt>
              </c:numCache>
            </c:numRef>
          </c:val>
        </c:ser>
        <c:dLbls>
          <c:showVal val="1"/>
        </c:dLbls>
        <c:axId val="118380416"/>
        <c:axId val="118381952"/>
      </c:barChart>
      <c:catAx>
        <c:axId val="118380416"/>
        <c:scaling>
          <c:orientation val="minMax"/>
        </c:scaling>
        <c:axPos val="b"/>
        <c:numFmt formatCode="General" sourceLinked="1"/>
        <c:tickLblPos val="nextTo"/>
        <c:crossAx val="118381952"/>
        <c:crosses val="autoZero"/>
        <c:auto val="1"/>
        <c:lblAlgn val="ctr"/>
        <c:lblOffset val="100"/>
      </c:catAx>
      <c:valAx>
        <c:axId val="118381952"/>
        <c:scaling>
          <c:orientation val="minMax"/>
        </c:scaling>
        <c:axPos val="l"/>
        <c:majorGridlines/>
        <c:numFmt formatCode="General" sourceLinked="1"/>
        <c:tickLblPos val="nextTo"/>
        <c:crossAx val="1183804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5EAC5-85EC-486B-89CB-706217A613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A1A7B6-C21F-494C-A9A4-34035A43A971}">
      <dgm:prSet/>
      <dgm:spPr/>
      <dgm:t>
        <a:bodyPr/>
        <a:lstStyle/>
        <a:p>
          <a:pPr rtl="0"/>
          <a:r>
            <a:rPr lang="ru-RU" b="0" smtClean="0"/>
            <a:t>ИМУЩЕСТВО</a:t>
          </a:r>
          <a:endParaRPr lang="ru-RU"/>
        </a:p>
      </dgm:t>
    </dgm:pt>
    <dgm:pt modelId="{7D20A919-CDBD-4D94-8EA3-F9B34F5D3CE5}" type="parTrans" cxnId="{850E3C9A-82C8-4E5B-A8DE-7886D5D64862}">
      <dgm:prSet/>
      <dgm:spPr/>
      <dgm:t>
        <a:bodyPr/>
        <a:lstStyle/>
        <a:p>
          <a:endParaRPr lang="ru-RU"/>
        </a:p>
      </dgm:t>
    </dgm:pt>
    <dgm:pt modelId="{389D9DFE-6984-4895-95C1-79BE516EF1B3}" type="sibTrans" cxnId="{850E3C9A-82C8-4E5B-A8DE-7886D5D64862}">
      <dgm:prSet/>
      <dgm:spPr/>
      <dgm:t>
        <a:bodyPr/>
        <a:lstStyle/>
        <a:p>
          <a:endParaRPr lang="ru-RU"/>
        </a:p>
      </dgm:t>
    </dgm:pt>
    <dgm:pt modelId="{FB349A9F-A47A-4DA1-9921-B9F69A539CB9}" type="pres">
      <dgm:prSet presAssocID="{3365EAC5-85EC-486B-89CB-706217A6138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93FE0-DC0E-432E-AE7A-EEBB71F9BE59}" type="pres">
      <dgm:prSet presAssocID="{5AA1A7B6-C21F-494C-A9A4-34035A43A971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850E3C9A-82C8-4E5B-A8DE-7886D5D64862}" srcId="{3365EAC5-85EC-486B-89CB-706217A6138C}" destId="{5AA1A7B6-C21F-494C-A9A4-34035A43A971}" srcOrd="0" destOrd="0" parTransId="{7D20A919-CDBD-4D94-8EA3-F9B34F5D3CE5}" sibTransId="{389D9DFE-6984-4895-95C1-79BE516EF1B3}"/>
    <dgm:cxn modelId="{E86EB4BF-C035-4BA3-8FCE-99C159EFFCC4}" type="presOf" srcId="{3365EAC5-85EC-486B-89CB-706217A6138C}" destId="{FB349A9F-A47A-4DA1-9921-B9F69A539CB9}" srcOrd="0" destOrd="0" presId="urn:microsoft.com/office/officeart/2005/8/layout/venn1"/>
    <dgm:cxn modelId="{09837F3C-000F-4CC5-A7B9-FE644A02BDB9}" type="presOf" srcId="{5AA1A7B6-C21F-494C-A9A4-34035A43A971}" destId="{3A193FE0-DC0E-432E-AE7A-EEBB71F9BE59}" srcOrd="0" destOrd="0" presId="urn:microsoft.com/office/officeart/2005/8/layout/venn1"/>
    <dgm:cxn modelId="{6A24FCE6-C222-4ABE-B238-C48ADD2B9FF0}" type="presParOf" srcId="{FB349A9F-A47A-4DA1-9921-B9F69A539CB9}" destId="{3A193FE0-DC0E-432E-AE7A-EEBB71F9BE5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93FE0-DC0E-432E-AE7A-EEBB71F9BE59}">
      <dsp:nvSpPr>
        <dsp:cNvPr id="0" name=""/>
        <dsp:cNvSpPr/>
      </dsp:nvSpPr>
      <dsp:spPr>
        <a:xfrm>
          <a:off x="0" y="827966"/>
          <a:ext cx="3239865" cy="32398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smtClean="0"/>
            <a:t>ИМУЩЕСТВО</a:t>
          </a:r>
          <a:endParaRPr lang="ru-RU" sz="2700" kern="1200"/>
        </a:p>
      </dsp:txBody>
      <dsp:txXfrm>
        <a:off x="0" y="827966"/>
        <a:ext cx="3239865" cy="3239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076C8-1B37-46F0-8983-FF1DC5056397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DE3E-5937-416F-AEA9-174F59A4E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43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B34A-7072-4E3C-8429-C15162C5FB05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3EE56-5A59-4F33-901A-BBAF0E5C64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012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3EE56-5A59-4F33-901A-BBAF0E5C64F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4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3EE56-5A59-4F33-901A-BBAF0E5C64F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872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4BC761-612D-4AD1-ADBB-C574B60865E6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268760"/>
            <a:ext cx="3528392" cy="108012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ОТЧЕТ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2" r="19322"/>
          <a:stretch>
            <a:fillRect/>
          </a:stretch>
        </p:blipFill>
        <p:spPr>
          <a:xfrm rot="60000">
            <a:off x="4718325" y="1208202"/>
            <a:ext cx="3382604" cy="435069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35466" y="2204569"/>
            <a:ext cx="3044952" cy="30251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0" dirty="0" smtClean="0"/>
              <a:t> </a:t>
            </a:r>
            <a:r>
              <a:rPr lang="ru-RU" sz="2800" dirty="0" smtClean="0"/>
              <a:t>отдела управления муниципальным имуществом и закупок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2015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2070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Имущество</a:t>
            </a: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463675" y="1785927"/>
          <a:ext cx="6196013" cy="393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797465"/>
            <a:ext cx="4101251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436" y="2780928"/>
            <a:ext cx="4224469" cy="3168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7674" y="9807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Задолженность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1 210 927,60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6450" y="293621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Задолженность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520 000,00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268760"/>
            <a:ext cx="3476977" cy="1224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ИЗМЕНЕНИЯ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692696"/>
            <a:ext cx="3744414" cy="28083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08" y="3236978"/>
            <a:ext cx="4110224" cy="27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70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17847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ДОХОД ОТ ЗЕМЕЛЬНЫХ РЕСУРСОВ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351684"/>
              </p:ext>
            </p:extLst>
          </p:nvPr>
        </p:nvGraphicFramePr>
        <p:xfrm>
          <a:off x="1463675" y="1700213"/>
          <a:ext cx="6196014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права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договоров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</a:t>
                      </a:r>
                    </a:p>
                    <a:p>
                      <a:pPr algn="ctr"/>
                      <a:r>
                        <a:rPr lang="ru-RU" dirty="0" smtClean="0"/>
                        <a:t>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Аренда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183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Продажа-аукцион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Продажа без торгов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Выкуп под зданиями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1 203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6350491"/>
              </p:ext>
            </p:extLst>
          </p:nvPr>
        </p:nvGraphicFramePr>
        <p:xfrm>
          <a:off x="1463675" y="1628775"/>
          <a:ext cx="6196013" cy="409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783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АРЕНДАТОРАМ   НАПРАВЛЕНО  БОЛЕЕ </a:t>
            </a:r>
            <a:r>
              <a:rPr lang="ru-RU" sz="3200" dirty="0" smtClean="0"/>
              <a:t>300</a:t>
            </a:r>
            <a:r>
              <a:rPr lang="ru-RU" sz="1800" dirty="0" smtClean="0"/>
              <a:t>   ПИСЕМ</a:t>
            </a:r>
            <a:br>
              <a:rPr lang="ru-RU" sz="1800" dirty="0" smtClean="0"/>
            </a:br>
            <a:r>
              <a:rPr lang="ru-RU" sz="1800" dirty="0" smtClean="0"/>
              <a:t>РЕЗУЛЬТАТ   </a:t>
            </a:r>
            <a:r>
              <a:rPr lang="ru-RU" sz="3200" dirty="0" smtClean="0"/>
              <a:t>+ 1 170 000 </a:t>
            </a:r>
            <a:r>
              <a:rPr lang="ru-RU" sz="1800" dirty="0" smtClean="0"/>
              <a:t>РУБ.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988840"/>
            <a:ext cx="4499968" cy="30149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501008"/>
            <a:ext cx="3672408" cy="2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640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789345" cy="36003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ДЕЙСТВУЮЩИЕ  ДОГОВОРА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402107"/>
              </p:ext>
            </p:extLst>
          </p:nvPr>
        </p:nvGraphicFramePr>
        <p:xfrm>
          <a:off x="1187624" y="1196752"/>
          <a:ext cx="3024335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449130925"/>
              </p:ext>
            </p:extLst>
          </p:nvPr>
        </p:nvGraphicFramePr>
        <p:xfrm>
          <a:off x="4139952" y="2276872"/>
          <a:ext cx="41764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179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годовая аренда</a:t>
            </a:r>
            <a:r>
              <a:rPr lang="ru-RU" sz="3200" dirty="0" smtClean="0">
                <a:solidFill>
                  <a:srgbClr val="FF0000"/>
                </a:solidFill>
              </a:rPr>
              <a:t> 175 </a:t>
            </a:r>
            <a:r>
              <a:rPr lang="ru-RU" sz="2400" dirty="0" smtClean="0"/>
              <a:t>руб.-----аукцион---------</a:t>
            </a:r>
            <a:br>
              <a:rPr lang="ru-RU" sz="2400" dirty="0" smtClean="0"/>
            </a:br>
            <a:r>
              <a:rPr lang="ru-RU" sz="2400" dirty="0" smtClean="0"/>
              <a:t>----------годовая аренда </a:t>
            </a:r>
            <a:r>
              <a:rPr lang="ru-RU" sz="3600" dirty="0" smtClean="0">
                <a:solidFill>
                  <a:srgbClr val="FF0000"/>
                </a:solidFill>
              </a:rPr>
              <a:t>150 850 </a:t>
            </a:r>
            <a:r>
              <a:rPr lang="ru-RU" sz="2400" dirty="0" smtClean="0"/>
              <a:t>руб.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21828"/>
            <a:ext cx="6192688" cy="4245906"/>
          </a:xfrm>
        </p:spPr>
      </p:pic>
      <p:sp>
        <p:nvSpPr>
          <p:cNvPr id="6" name="TextBox 5"/>
          <p:cNvSpPr txBox="1"/>
          <p:nvPr/>
        </p:nvSpPr>
        <p:spPr>
          <a:xfrm>
            <a:off x="5580112" y="562686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Павлищево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65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864" y="3789040"/>
            <a:ext cx="3240360" cy="24302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044" y="928576"/>
            <a:ext cx="3611893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637" y="980728"/>
            <a:ext cx="3472823" cy="26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27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972552" y="913480"/>
          <a:ext cx="3239865" cy="48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4569" y="3635056"/>
            <a:ext cx="1756707" cy="1681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33056"/>
            <a:ext cx="2844316" cy="178785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843634"/>
            <a:ext cx="2194831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76872"/>
            <a:ext cx="2312701" cy="17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34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обращение гражд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571480"/>
            <a:ext cx="2428891" cy="1821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           </a:t>
            </a:r>
            <a:r>
              <a:rPr lang="ru-RU" sz="4000" dirty="0" smtClean="0"/>
              <a:t>Количество обращений   граждан за 2015 год</a:t>
            </a:r>
            <a:endParaRPr lang="ru-RU" sz="4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Межведомственное взаимодействие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ИС «Полтава» - 1303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 «</a:t>
            </a:r>
            <a:r>
              <a:rPr lang="ru-RU" dirty="0" err="1" smtClean="0"/>
              <a:t>Технокад</a:t>
            </a:r>
            <a:r>
              <a:rPr lang="ru-RU" dirty="0" smtClean="0"/>
              <a:t>» - 96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РОСРЕЕСТР (бумажный носитель) - 81</a:t>
            </a:r>
            <a:endParaRPr lang="ru-RU" dirty="0"/>
          </a:p>
        </p:txBody>
      </p:sp>
      <p:pic>
        <p:nvPicPr>
          <p:cNvPr id="6" name="Рисунок 5" descr="Полтав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715304" cy="4755754"/>
          </a:xfrm>
          <a:prstGeom prst="rect">
            <a:avLst/>
          </a:prstGeom>
        </p:spPr>
      </p:pic>
      <p:pic>
        <p:nvPicPr>
          <p:cNvPr id="7" name="Рисунок 6" descr="технок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7715304" cy="47231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cs typeface="Arial" pitchFamily="34" charset="0"/>
              </a:rPr>
              <a:t>Реализация Закона Калужской области № 275-ОЗ от 26.04.2012 г. «О случаях и порядке бесплатного предоставления в Калужской области земельных участков гражданам, имеющих трех и более детей»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многод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3675" y="2273249"/>
            <a:ext cx="6196013" cy="329575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17582"/>
            <a:ext cx="3744416" cy="23233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Заявлений  - 23</a:t>
            </a:r>
            <a:br>
              <a:rPr lang="ru-RU" sz="3200" dirty="0" smtClean="0"/>
            </a:br>
            <a:r>
              <a:rPr lang="ru-RU" sz="3200" dirty="0" smtClean="0"/>
              <a:t>На учете – 18</a:t>
            </a:r>
            <a:br>
              <a:rPr lang="ru-RU" sz="3200" dirty="0" smtClean="0"/>
            </a:br>
            <a:r>
              <a:rPr lang="ru-RU" sz="3200" dirty="0" smtClean="0"/>
              <a:t>собственность - 30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5" descr="DSC00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8828" y="980727"/>
            <a:ext cx="3417524" cy="2563143"/>
          </a:xfrm>
        </p:spPr>
      </p:pic>
      <p:pic>
        <p:nvPicPr>
          <p:cNvPr id="5" name="Picture 6" descr="C:\Documents and Settings\Танечка\Рабочий стол\Новая папка (2)\DSC0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90773"/>
            <a:ext cx="3837228" cy="287804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058" y="3501007"/>
            <a:ext cx="3557073" cy="26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Муниципальные закупки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675" y="2132856"/>
            <a:ext cx="6196013" cy="3744416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xmlns="" val="54703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80728"/>
            <a:ext cx="6984775" cy="4680605"/>
          </a:xfrm>
        </p:spPr>
      </p:pic>
    </p:spTree>
    <p:extLst>
      <p:ext uri="{BB962C8B-B14F-4D97-AF65-F5344CB8AC3E}">
        <p14:creationId xmlns:p14="http://schemas.microsoft.com/office/powerpoint/2010/main" xmlns="" val="1290010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 sz="2160" b="1" i="0" u="none" strike="noStrike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>
                <a:latin typeface="Times New Roman"/>
                <a:ea typeface="+mn-ea"/>
                <a:cs typeface="+mn-cs"/>
              </a:rPr>
              <a:t>Сравнительный анализ количества </a:t>
            </a:r>
            <a:r>
              <a:rPr lang="ru-RU" sz="2160" b="1" dirty="0" err="1">
                <a:latin typeface="Times New Roman"/>
                <a:ea typeface="+mn-ea"/>
                <a:cs typeface="+mn-cs"/>
              </a:rPr>
              <a:t>мун</a:t>
            </a:r>
            <a:r>
              <a:rPr lang="ru-RU" sz="2160" b="1" dirty="0">
                <a:latin typeface="Times New Roman"/>
                <a:ea typeface="+mn-ea"/>
                <a:cs typeface="+mn-cs"/>
              </a:rPr>
              <a:t>. контрактов, заключенных в </a:t>
            </a:r>
            <a:r>
              <a:rPr lang="ru-RU" sz="2160" b="1" dirty="0" smtClean="0">
                <a:latin typeface="Times New Roman"/>
                <a:ea typeface="+mn-ea"/>
                <a:cs typeface="+mn-cs"/>
              </a:rPr>
              <a:t>2013-2015 </a:t>
            </a:r>
            <a:r>
              <a:rPr lang="ru-RU" sz="2160" b="1" dirty="0">
                <a:latin typeface="Times New Roman"/>
                <a:ea typeface="+mn-ea"/>
                <a:cs typeface="+mn-cs"/>
              </a:rPr>
              <a:t>годах</a:t>
            </a:r>
            <a:r>
              <a:rPr lang="ru-RU" sz="2160" b="1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160" b="1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0538737"/>
              </p:ext>
            </p:extLst>
          </p:nvPr>
        </p:nvGraphicFramePr>
        <p:xfrm>
          <a:off x="971550" y="1412875"/>
          <a:ext cx="6913563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852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64704"/>
            <a:ext cx="6254044" cy="648073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КРУПНЫЕ МУНИЦИПАЛЬНЫЕ КОНТРАКТЫ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3200" dirty="0" smtClean="0"/>
              <a:t>2015 </a:t>
            </a:r>
            <a:r>
              <a:rPr lang="ru-RU" sz="1800" dirty="0" smtClean="0"/>
              <a:t>ГОДУ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272807" cy="43924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dirty="0" smtClean="0"/>
              <a:t>Строительство многоквартирного жилого дома: Володарского, уч. 2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dirty="0" smtClean="0"/>
              <a:t>Изготовление и монтаж скульптуры Георгия Победоносца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dirty="0" smtClean="0"/>
              <a:t>Кап. Ремонт теплотрассы от Администрации до Медынской СОШ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dirty="0" smtClean="0"/>
              <a:t>Поставка новых автобусов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dirty="0" smtClean="0"/>
              <a:t>Ремонт Михеевской школы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49903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Сумма полученной экономии  2013-2015 гг., </a:t>
            </a:r>
            <a:br>
              <a:rPr lang="ru-RU" sz="2400" dirty="0" smtClean="0"/>
            </a:br>
            <a:r>
              <a:rPr lang="ru-RU" sz="2400" dirty="0" smtClean="0"/>
              <a:t>тыс. рублей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9813544"/>
              </p:ext>
            </p:extLst>
          </p:nvPr>
        </p:nvGraphicFramePr>
        <p:xfrm>
          <a:off x="1463675" y="1628775"/>
          <a:ext cx="6196013" cy="409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683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7416823" cy="4968551"/>
          </a:xfrm>
        </p:spPr>
      </p:pic>
    </p:spTree>
    <p:extLst>
      <p:ext uri="{BB962C8B-B14F-4D97-AF65-F5344CB8AC3E}">
        <p14:creationId xmlns:p14="http://schemas.microsoft.com/office/powerpoint/2010/main" xmlns="" val="60196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КАЗНА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1916832"/>
            <a:ext cx="2939521" cy="792088"/>
          </a:xfrm>
        </p:spPr>
        <p:txBody>
          <a:bodyPr/>
          <a:lstStyle/>
          <a:p>
            <a:r>
              <a:rPr lang="ru-RU" dirty="0" smtClean="0"/>
              <a:t>НЕДВИЖИМОЕ ИМУЩЕСТВО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916833"/>
            <a:ext cx="2944368" cy="792088"/>
          </a:xfrm>
        </p:spPr>
        <p:txBody>
          <a:bodyPr/>
          <a:lstStyle/>
          <a:p>
            <a:r>
              <a:rPr lang="ru-RU" dirty="0" smtClean="0"/>
              <a:t>ДВИЖИМОЕ ИМУЩЕСТВО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101</a:t>
            </a:r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27</a:t>
            </a:r>
          </a:p>
          <a:p>
            <a:pPr algn="ctr"/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005064"/>
            <a:ext cx="2419350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33056"/>
            <a:ext cx="2664297" cy="18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20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92697"/>
            <a:ext cx="7160676" cy="5040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Основные направления работы отдела в 2016 году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344816" cy="48245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Оформление права собственности: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дом культуры </a:t>
            </a:r>
            <a:r>
              <a:rPr lang="ru-RU" sz="1400" dirty="0" err="1" smtClean="0"/>
              <a:t>мкр</a:t>
            </a:r>
            <a:r>
              <a:rPr lang="ru-RU" sz="1400" dirty="0" smtClean="0"/>
              <a:t>. Новые Лужки;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здание пекарни </a:t>
            </a:r>
            <a:r>
              <a:rPr lang="ru-RU" sz="1400" dirty="0" err="1" smtClean="0"/>
              <a:t>мкр</a:t>
            </a:r>
            <a:r>
              <a:rPr lang="ru-RU" sz="1400" dirty="0" smtClean="0"/>
              <a:t>. Новые Лужки;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физкультурно-оздоровительный комплекс г. Медыни;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жилой дом по ул. Беляева, д. 2, кв.1 и кв. 2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Принятие в собственность и регистрация права: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административное здание по ул. Карла Маркса, д. 22;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гаражей по ул. Луначарского. д.53 и д.44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Передача в собственность Калужской области: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скважины и водопроводной башни в д. Варваровка;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водопроводной сети протяженностью 91 п.м., расположенной в г. Медынь по ул. Луначарского, д. 4 – ул. Митрофанова, д. 6;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1400" dirty="0" smtClean="0"/>
              <a:t>канализационной сети протяженностью 509 п.м., расположенной в г. Медынь по ул. Луначарского, д. 1,3,4,5,7 – ул. Митрофанова, д. 6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Заключение </a:t>
            </a:r>
            <a:r>
              <a:rPr lang="ru-RU" sz="1600" dirty="0"/>
              <a:t>концессионного соглашения в отношении котельных, находящихся в </a:t>
            </a:r>
            <a:r>
              <a:rPr lang="ru-RU" sz="1600" dirty="0" smtClean="0"/>
              <a:t>муниципальной собственности.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/>
              <a:t>Изъятие из оперативного управления </a:t>
            </a:r>
            <a:r>
              <a:rPr lang="ru-RU" sz="1600" dirty="0" err="1"/>
              <a:t>Адуевской</a:t>
            </a:r>
            <a:r>
              <a:rPr lang="ru-RU" sz="1600" dirty="0"/>
              <a:t> школы старого здания школы с </a:t>
            </a:r>
            <a:r>
              <a:rPr lang="ru-RU" sz="1600" dirty="0" smtClean="0"/>
              <a:t>земельным участком, </a:t>
            </a:r>
            <a:r>
              <a:rPr lang="ru-RU" sz="1600" dirty="0"/>
              <a:t>для дальнейшей реализации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8828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200800" cy="72008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Отчет закончен! Спасибо за внимание!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7056784" cy="4608513"/>
          </a:xfrm>
        </p:spPr>
      </p:pic>
    </p:spTree>
    <p:extLst>
      <p:ext uri="{BB962C8B-B14F-4D97-AF65-F5344CB8AC3E}">
        <p14:creationId xmlns:p14="http://schemas.microsoft.com/office/powerpoint/2010/main" xmlns="" val="19000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052737"/>
            <a:ext cx="62540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Приобретено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2973997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Автобусы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Оборудование для котельных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Радиостанции (ГЛАНАСС)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Щебень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Скульптура Георгия Победоносца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другое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852936"/>
            <a:ext cx="209500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073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Передано</a:t>
            </a:r>
            <a:br>
              <a:rPr lang="ru-RU" dirty="0" smtClean="0"/>
            </a:br>
            <a:r>
              <a:rPr lang="ru-RU" dirty="0" smtClean="0"/>
              <a:t>156 объектов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988840"/>
            <a:ext cx="6231467" cy="388843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Котельная </a:t>
            </a:r>
            <a:r>
              <a:rPr lang="ru-RU" dirty="0" err="1" smtClean="0"/>
              <a:t>Кременской</a:t>
            </a:r>
            <a:r>
              <a:rPr lang="ru-RU" dirty="0" smtClean="0"/>
              <a:t> школы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Газели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Искусственное покрытие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Комплекс уличных тренажеров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Хоккейные борта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Баскетбольные щиты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Компьютерное оборудование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Корпоративная сеть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Уличные светильники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Книги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/>
              <a:t>Браслеты светоотражающие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908720"/>
            <a:ext cx="3200356" cy="18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834" y="1052736"/>
            <a:ext cx="3600400" cy="2700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768" y="2933113"/>
            <a:ext cx="3323677" cy="24862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9" y="908720"/>
            <a:ext cx="2880320" cy="177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076" y="2900545"/>
            <a:ext cx="3500332" cy="23286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882" y="2903510"/>
            <a:ext cx="3230387" cy="242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016" y="0"/>
            <a:ext cx="4311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66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492896"/>
            <a:ext cx="6965245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ЗАРЕГИСТРИРОВАНО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36711"/>
            <a:ext cx="4176464" cy="23543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755220"/>
            <a:ext cx="3939858" cy="2952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340" y="1772816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491003"/>
            <a:ext cx="3518396" cy="2510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803" y="3491003"/>
            <a:ext cx="3246121" cy="25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1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060848"/>
            <a:ext cx="6965245" cy="2592288"/>
          </a:xfrm>
        </p:spPr>
        <p:txBody>
          <a:bodyPr/>
          <a:lstStyle/>
          <a:p>
            <a:r>
              <a:rPr lang="ru-RU" dirty="0" smtClean="0"/>
              <a:t>ПОЛЬЗОВАНИЕ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4896544" cy="36724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964" y="1556792"/>
            <a:ext cx="4782013" cy="3586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564058"/>
            <a:ext cx="5184576" cy="33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3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708920"/>
            <a:ext cx="6965245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ПРОДАЖА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1"/>
            <a:ext cx="3747747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893" y="908720"/>
            <a:ext cx="4320481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56992"/>
            <a:ext cx="410445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205" y="2852936"/>
            <a:ext cx="3246120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4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564904"/>
            <a:ext cx="6965245" cy="1656184"/>
          </a:xfrm>
        </p:spPr>
        <p:txBody>
          <a:bodyPr/>
          <a:lstStyle/>
          <a:p>
            <a:r>
              <a:rPr lang="ru-RU" dirty="0" smtClean="0"/>
              <a:t>АРЕНДА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980728"/>
            <a:ext cx="6192688" cy="4896544"/>
          </a:xfrm>
        </p:spPr>
      </p:pic>
      <p:sp>
        <p:nvSpPr>
          <p:cNvPr id="6" name="TextBox 5"/>
          <p:cNvSpPr txBox="1"/>
          <p:nvPr/>
        </p:nvSpPr>
        <p:spPr>
          <a:xfrm>
            <a:off x="2411760" y="4077072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Дополнительный доход в бюджет </a:t>
            </a:r>
          </a:p>
          <a:p>
            <a:pPr algn="ctr"/>
            <a:r>
              <a:rPr lang="ru-RU" sz="2800" dirty="0" smtClean="0"/>
              <a:t>135 000 в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618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Кнопка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Ясность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431</Words>
  <Application>Microsoft Office PowerPoint</Application>
  <PresentationFormat>Экран (4:3)</PresentationFormat>
  <Paragraphs>102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Кнопка</vt:lpstr>
      <vt:lpstr>ОТЧЕТ </vt:lpstr>
      <vt:lpstr>Слайд 2</vt:lpstr>
      <vt:lpstr>КАЗНА </vt:lpstr>
      <vt:lpstr>Приобретено</vt:lpstr>
      <vt:lpstr>Передано 156 объектов</vt:lpstr>
      <vt:lpstr>ЗАРЕГИСТРИРОВАНО  </vt:lpstr>
      <vt:lpstr>ПОЛЬЗОВАНИЕ</vt:lpstr>
      <vt:lpstr>ПРОДАЖА</vt:lpstr>
      <vt:lpstr>АРЕНДА</vt:lpstr>
      <vt:lpstr>Доходы</vt:lpstr>
      <vt:lpstr>Имущество</vt:lpstr>
      <vt:lpstr>ИЗМЕНЕНИЯ</vt:lpstr>
      <vt:lpstr>Земельные участки</vt:lpstr>
      <vt:lpstr>ДОХОД ОТ ЗЕМЕЛЬНЫХ РЕСУРСОВ</vt:lpstr>
      <vt:lpstr>Слайд 15</vt:lpstr>
      <vt:lpstr>АРЕНДАТОРАМ   НАПРАВЛЕНО  БОЛЕЕ 300   ПИСЕМ РЕЗУЛЬТАТ   + 1 170 000 РУБ.</vt:lpstr>
      <vt:lpstr>ДЕЙСТВУЮЩИЕ  ДОГОВОРА</vt:lpstr>
      <vt:lpstr>         годовая аренда 175 руб.-----аукцион--------- ----------годовая аренда 150 850 руб.</vt:lpstr>
      <vt:lpstr>Слайд 19</vt:lpstr>
      <vt:lpstr>           Количество обращений   граждан за 2015 год</vt:lpstr>
      <vt:lpstr>Межведомственное взаимодействие</vt:lpstr>
      <vt:lpstr>Реализация Закона Калужской области № 275-ОЗ от 26.04.2012 г. «О случаях и порядке бесплатного предоставления в Калужской области земельных участков гражданам, имеющих трех и более детей»</vt:lpstr>
      <vt:lpstr>Заявлений  - 23 На учете – 18 собственность - 30 </vt:lpstr>
      <vt:lpstr>Муниципальные закупки</vt:lpstr>
      <vt:lpstr>Слайд 25</vt:lpstr>
      <vt:lpstr>Сравнительный анализ количества мун. контрактов, заключенных в 2013-2015 годах </vt:lpstr>
      <vt:lpstr>КРУПНЫЕ МУНИЦИПАЛЬНЫЕ КОНТРАКТЫ  В 2015 ГОДУ</vt:lpstr>
      <vt:lpstr>Сумма полученной экономии  2013-2015 гг.,  тыс. рублей</vt:lpstr>
      <vt:lpstr>Слайд 29</vt:lpstr>
      <vt:lpstr>Основные направления работы отдела в 2016 году</vt:lpstr>
      <vt:lpstr>Отчет закончен!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отдела управления муниципальным имуществом и закупок</dc:title>
  <dc:creator>EvgeshaP</dc:creator>
  <cp:lastModifiedBy>Admin</cp:lastModifiedBy>
  <cp:revision>99</cp:revision>
  <dcterms:created xsi:type="dcterms:W3CDTF">2016-01-19T16:17:58Z</dcterms:created>
  <dcterms:modified xsi:type="dcterms:W3CDTF">2016-01-22T09:29:13Z</dcterms:modified>
</cp:coreProperties>
</file>